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Lst>
  <p:notesMasterIdLst>
    <p:notesMasterId r:id="rId21"/>
  </p:notesMasterIdLst>
  <p:handoutMasterIdLst>
    <p:handoutMasterId r:id="rId22"/>
  </p:handoutMasterIdLst>
  <p:sldIdLst>
    <p:sldId id="263" r:id="rId6"/>
    <p:sldId id="295" r:id="rId7"/>
    <p:sldId id="329" r:id="rId8"/>
    <p:sldId id="402" r:id="rId9"/>
    <p:sldId id="308" r:id="rId10"/>
    <p:sldId id="310" r:id="rId11"/>
    <p:sldId id="341" r:id="rId12"/>
    <p:sldId id="408" r:id="rId13"/>
    <p:sldId id="411" r:id="rId14"/>
    <p:sldId id="412" r:id="rId15"/>
    <p:sldId id="406" r:id="rId16"/>
    <p:sldId id="371" r:id="rId17"/>
    <p:sldId id="403" r:id="rId18"/>
    <p:sldId id="405" r:id="rId19"/>
    <p:sldId id="410"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4060C8FD-FC3D-440D-9D2B-30EC8F01BEF2}">
          <p14:sldIdLst>
            <p14:sldId id="263"/>
            <p14:sldId id="295"/>
            <p14:sldId id="329"/>
            <p14:sldId id="402"/>
            <p14:sldId id="308"/>
            <p14:sldId id="310"/>
            <p14:sldId id="341"/>
            <p14:sldId id="408"/>
            <p14:sldId id="411"/>
            <p14:sldId id="412"/>
            <p14:sldId id="406"/>
            <p14:sldId id="371"/>
            <p14:sldId id="403"/>
            <p14:sldId id="405"/>
            <p14:sldId id="410"/>
          </p14:sldIdLst>
        </p14:section>
      </p14:sectionLst>
    </p:ex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Štěpánka Moravcová" initials="ŠM" lastIdx="4" clrIdx="0"/>
  <p:cmAuthor id="7" name="Koblížková Andrea" initials="KA" lastIdx="5" clrIdx="7">
    <p:extLst>
      <p:ext uri="{19B8F6BF-5375-455C-9EA6-DF929625EA0E}">
        <p15:presenceInfo xmlns:p15="http://schemas.microsoft.com/office/powerpoint/2012/main" userId="S::KoblizkovaA@crr.cz::9d039884-eacb-4227-9dbc-83e55edb5cfc" providerId="AD"/>
      </p:ext>
    </p:extLst>
  </p:cmAuthor>
  <p:cmAuthor id="1" name="Chumlen Jan" initials="CJ" lastIdx="12" clrIdx="1"/>
  <p:cmAuthor id="8" name="Horčičková Zuzana" initials="HZ" lastIdx="1" clrIdx="8">
    <p:extLst>
      <p:ext uri="{19B8F6BF-5375-455C-9EA6-DF929625EA0E}">
        <p15:presenceInfo xmlns:p15="http://schemas.microsoft.com/office/powerpoint/2012/main" userId="Horčičková Zuzana" providerId="None"/>
      </p:ext>
    </p:extLst>
  </p:cmAuthor>
  <p:cmAuthor id="2" name="Uhlířová Jana" initials="UJ" lastIdx="3" clrIdx="2">
    <p:extLst>
      <p:ext uri="{19B8F6BF-5375-455C-9EA6-DF929625EA0E}">
        <p15:presenceInfo xmlns:p15="http://schemas.microsoft.com/office/powerpoint/2012/main" userId="S::UhlirovaJ@crr.cz::caafea1a-03d7-4c9b-ab12-f4adabe36995" providerId="AD"/>
      </p:ext>
    </p:extLst>
  </p:cmAuthor>
  <p:cmAuthor id="3" name="Marková Lenka" initials="ML" lastIdx="4" clrIdx="3">
    <p:extLst>
      <p:ext uri="{19B8F6BF-5375-455C-9EA6-DF929625EA0E}">
        <p15:presenceInfo xmlns:p15="http://schemas.microsoft.com/office/powerpoint/2012/main" userId="S::MarkovaL@crr.cz::ea01e3c5-c48a-4acb-981b-4f9d9c55ae42" providerId="AD"/>
      </p:ext>
    </p:extLst>
  </p:cmAuthor>
  <p:cmAuthor id="4" name="Sýkorová Magda" initials="SM" lastIdx="7" clrIdx="4">
    <p:extLst>
      <p:ext uri="{19B8F6BF-5375-455C-9EA6-DF929625EA0E}">
        <p15:presenceInfo xmlns:p15="http://schemas.microsoft.com/office/powerpoint/2012/main" userId="S::SykorovaM@crr.cz::6c33ac95-aaf2-4e87-b017-849151c21f4f" providerId="AD"/>
      </p:ext>
    </p:extLst>
  </p:cmAuthor>
  <p:cmAuthor id="5" name="Řezníček Jakub" initials="ŘJ" lastIdx="2" clrIdx="5">
    <p:extLst>
      <p:ext uri="{19B8F6BF-5375-455C-9EA6-DF929625EA0E}">
        <p15:presenceInfo xmlns:p15="http://schemas.microsoft.com/office/powerpoint/2012/main" userId="S::ReznicekJ@crr.cz::13c51c9a-7096-4075-b273-db5c24348554" providerId="AD"/>
      </p:ext>
    </p:extLst>
  </p:cmAuthor>
  <p:cmAuthor id="6" name="Krátký Jakub" initials="KJ" lastIdx="2" clrIdx="6">
    <p:extLst>
      <p:ext uri="{19B8F6BF-5375-455C-9EA6-DF929625EA0E}">
        <p15:presenceInfo xmlns:p15="http://schemas.microsoft.com/office/powerpoint/2012/main" userId="S::KratkyJ@crr.cz::d82c8a4b-4c30-4f0b-b5c5-6294b07365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339933"/>
    <a:srgbClr val="5FA4E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B856D-AB70-44E4-97F1-6C4FF37AEAB3}" v="14" dt="2021-06-24T10:15:15.31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9069" autoAdjust="0"/>
  </p:normalViewPr>
  <p:slideViewPr>
    <p:cSldViewPr snapToGrid="0" snapToObjects="1">
      <p:cViewPr varScale="1">
        <p:scale>
          <a:sx n="56" d="100"/>
          <a:sy n="56" d="100"/>
        </p:scale>
        <p:origin x="1644" y="52"/>
      </p:cViewPr>
      <p:guideLst>
        <p:guide orient="horz" pos="3382"/>
        <p:guide pos="487"/>
      </p:guideLst>
    </p:cSldViewPr>
  </p:slideViewPr>
  <p:notesTextViewPr>
    <p:cViewPr>
      <p:scale>
        <a:sx n="100" d="100"/>
        <a:sy n="100" d="100"/>
      </p:scale>
      <p:origin x="0" y="0"/>
    </p:cViewPr>
  </p:notesTextViewPr>
  <p:sorterViewPr>
    <p:cViewPr>
      <p:scale>
        <a:sx n="100" d="100"/>
        <a:sy n="100" d="100"/>
      </p:scale>
      <p:origin x="0" y="-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3172" tIns="46587" rIns="93172" bIns="46587" rtlCol="0"/>
          <a:lstStyle>
            <a:lvl1pPr algn="r">
              <a:defRPr sz="1200"/>
            </a:lvl1pPr>
          </a:lstStyle>
          <a:p>
            <a:fld id="{F424D319-7988-0C47-A5AD-1F558D33A394}" type="datetimeFigureOut">
              <a:rPr lang="en-US" smtClean="0"/>
              <a:pPr/>
              <a:t>12/6/2021</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2" tIns="46587" rIns="93172" bIns="46587" rtlCol="0" anchor="b"/>
          <a:lstStyle>
            <a:lvl1pPr algn="r">
              <a:defRPr sz="1200"/>
            </a:lvl1pPr>
          </a:lstStyle>
          <a:p>
            <a:fld id="{7736DEBE-37C2-3D4C-B405-6A6964797A22}" type="slidenum">
              <a:rPr lang="en-US" smtClean="0"/>
              <a:pPr/>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3172" tIns="46587" rIns="93172" bIns="46587" rtlCol="0"/>
          <a:lstStyle>
            <a:lvl1pPr algn="r">
              <a:defRPr sz="1200"/>
            </a:lvl1pPr>
          </a:lstStyle>
          <a:p>
            <a:fld id="{DA6DD4C1-CE3B-8245-AB32-946652F98E9B}" type="datetimeFigureOut">
              <a:rPr lang="en-US" smtClean="0"/>
              <a:pPr/>
              <a:t>12/6/2021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2" tIns="46587" rIns="93172" bIns="46587"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2" tIns="46587" rIns="93172" bIns="46587" rtlCol="0" anchor="b"/>
          <a:lstStyle>
            <a:lvl1pPr algn="r">
              <a:defRPr sz="1200"/>
            </a:lvl1pPr>
          </a:lstStyle>
          <a:p>
            <a:fld id="{E61A35AD-0B81-F94A-83A1-9125CBB4FF2A}" type="slidenum">
              <a:rPr lang="en-US" smtClean="0"/>
              <a:pPr/>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1</a:t>
            </a:fld>
            <a:endParaRPr lang="en-US"/>
          </a:p>
        </p:txBody>
      </p:sp>
    </p:spTree>
    <p:extLst>
      <p:ext uri="{BB962C8B-B14F-4D97-AF65-F5344CB8AC3E}">
        <p14:creationId xmlns:p14="http://schemas.microsoft.com/office/powerpoint/2010/main" val="185336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10</a:t>
            </a:fld>
            <a:endParaRPr lang="en-US"/>
          </a:p>
        </p:txBody>
      </p:sp>
    </p:spTree>
    <p:extLst>
      <p:ext uri="{BB962C8B-B14F-4D97-AF65-F5344CB8AC3E}">
        <p14:creationId xmlns:p14="http://schemas.microsoft.com/office/powerpoint/2010/main" val="94358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11</a:t>
            </a:fld>
            <a:endParaRPr lang="en-US"/>
          </a:p>
        </p:txBody>
      </p:sp>
    </p:spTree>
    <p:extLst>
      <p:ext uri="{BB962C8B-B14F-4D97-AF65-F5344CB8AC3E}">
        <p14:creationId xmlns:p14="http://schemas.microsoft.com/office/powerpoint/2010/main" val="317098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12</a:t>
            </a:fld>
            <a:endParaRPr lang="en-US"/>
          </a:p>
        </p:txBody>
      </p:sp>
    </p:spTree>
    <p:extLst>
      <p:ext uri="{BB962C8B-B14F-4D97-AF65-F5344CB8AC3E}">
        <p14:creationId xmlns:p14="http://schemas.microsoft.com/office/powerpoint/2010/main" val="335942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13</a:t>
            </a:fld>
            <a:endParaRPr lang="en-US"/>
          </a:p>
        </p:txBody>
      </p:sp>
    </p:spTree>
    <p:extLst>
      <p:ext uri="{BB962C8B-B14F-4D97-AF65-F5344CB8AC3E}">
        <p14:creationId xmlns:p14="http://schemas.microsoft.com/office/powerpoint/2010/main" val="7686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52966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latin typeface="+mn-lt"/>
            </a:endParaRPr>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2</a:t>
            </a:fld>
            <a:endParaRPr lang="en-US"/>
          </a:p>
        </p:txBody>
      </p:sp>
    </p:spTree>
    <p:extLst>
      <p:ext uri="{BB962C8B-B14F-4D97-AF65-F5344CB8AC3E}">
        <p14:creationId xmlns:p14="http://schemas.microsoft.com/office/powerpoint/2010/main" val="65708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3</a:t>
            </a:fld>
            <a:endParaRPr lang="en-US"/>
          </a:p>
        </p:txBody>
      </p:sp>
    </p:spTree>
    <p:extLst>
      <p:ext uri="{BB962C8B-B14F-4D97-AF65-F5344CB8AC3E}">
        <p14:creationId xmlns:p14="http://schemas.microsoft.com/office/powerpoint/2010/main" val="205049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4</a:t>
            </a:fld>
            <a:endParaRPr lang="en-US"/>
          </a:p>
        </p:txBody>
      </p:sp>
    </p:spTree>
    <p:extLst>
      <p:ext uri="{BB962C8B-B14F-4D97-AF65-F5344CB8AC3E}">
        <p14:creationId xmlns:p14="http://schemas.microsoft.com/office/powerpoint/2010/main" val="373324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5</a:t>
            </a:fld>
            <a:endParaRPr lang="en-US"/>
          </a:p>
        </p:txBody>
      </p:sp>
    </p:spTree>
    <p:extLst>
      <p:ext uri="{BB962C8B-B14F-4D97-AF65-F5344CB8AC3E}">
        <p14:creationId xmlns:p14="http://schemas.microsoft.com/office/powerpoint/2010/main" val="69316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6</a:t>
            </a:fld>
            <a:endParaRPr lang="en-US"/>
          </a:p>
        </p:txBody>
      </p:sp>
    </p:spTree>
    <p:extLst>
      <p:ext uri="{BB962C8B-B14F-4D97-AF65-F5344CB8AC3E}">
        <p14:creationId xmlns:p14="http://schemas.microsoft.com/office/powerpoint/2010/main" val="202036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7</a:t>
            </a:fld>
            <a:endParaRPr lang="en-US"/>
          </a:p>
        </p:txBody>
      </p:sp>
    </p:spTree>
    <p:extLst>
      <p:ext uri="{BB962C8B-B14F-4D97-AF65-F5344CB8AC3E}">
        <p14:creationId xmlns:p14="http://schemas.microsoft.com/office/powerpoint/2010/main" val="284690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8</a:t>
            </a:fld>
            <a:endParaRPr lang="en-US"/>
          </a:p>
        </p:txBody>
      </p:sp>
    </p:spTree>
    <p:extLst>
      <p:ext uri="{BB962C8B-B14F-4D97-AF65-F5344CB8AC3E}">
        <p14:creationId xmlns:p14="http://schemas.microsoft.com/office/powerpoint/2010/main" val="346883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pPr/>
              <a:t>9</a:t>
            </a:fld>
            <a:endParaRPr lang="en-US"/>
          </a:p>
        </p:txBody>
      </p:sp>
    </p:spTree>
    <p:extLst>
      <p:ext uri="{BB962C8B-B14F-4D97-AF65-F5344CB8AC3E}">
        <p14:creationId xmlns:p14="http://schemas.microsoft.com/office/powerpoint/2010/main" val="3137443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a:t>Kliknutím lze upravit styl.</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r>
              <a:rPr lang="cs-CZ"/>
              <a:t>Kliknutím lze upravit styly předlohy textu.</a:t>
            </a:r>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fld id="{A8AD1661-3A61-224B-91E0-4B126FC883AF}" type="datetime1">
              <a:rPr lang="en-US" smtClean="0"/>
              <a:pPr lvl="0"/>
              <a:t>1/30/2019</a:t>
            </a:fld>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74266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6677829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64315738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1018273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74369730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0192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4" name="Title 3"/>
          <p:cNvSpPr>
            <a:spLocks noGrp="1"/>
          </p:cNvSpPr>
          <p:nvPr>
            <p:ph type="title"/>
          </p:nvPr>
        </p:nvSpPr>
        <p:spPr>
          <a:xfrm>
            <a:off x="457200" y="261938"/>
            <a:ext cx="8229600" cy="822325"/>
          </a:xfrm>
        </p:spPr>
        <p:txBody>
          <a:bodyPr/>
          <a:lstStyle/>
          <a:p>
            <a:r>
              <a:rPr lang="cs-CZ"/>
              <a:t>Kliknutím lze upravit styl.</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18642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Úvodní sníme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a:t>Kliknutím lze upravit styl.</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r>
              <a:rPr lang="cs-CZ"/>
              <a:t>Kliknutím lze upravit styly předlohy textu.</a:t>
            </a:r>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fld id="{A8AD1661-3A61-224B-91E0-4B126FC883AF}" type="datetime1">
              <a:rPr lang="en-US" smtClean="0"/>
              <a:pPr lvl="0"/>
              <a:t>1/30/2019</a:t>
            </a:fld>
            <a:endParaRPr lang="en-US" dirty="0"/>
          </a:p>
        </p:txBody>
      </p:sp>
    </p:spTree>
    <p:extLst>
      <p:ext uri="{BB962C8B-B14F-4D97-AF65-F5344CB8AC3E}">
        <p14:creationId xmlns:p14="http://schemas.microsoft.com/office/powerpoint/2010/main" val="338976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4" name="Title 3"/>
          <p:cNvSpPr>
            <a:spLocks noGrp="1"/>
          </p:cNvSpPr>
          <p:nvPr>
            <p:ph type="title"/>
          </p:nvPr>
        </p:nvSpPr>
        <p:spPr>
          <a:xfrm>
            <a:off x="457200" y="261938"/>
            <a:ext cx="8229600" cy="822325"/>
          </a:xfrm>
        </p:spPr>
        <p:txBody>
          <a:bodyPr/>
          <a:lstStyle/>
          <a:p>
            <a:r>
              <a:rPr lang="cs-CZ"/>
              <a:t>Kliknutím lze upravit styl.</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a:t>Kliknutím lze upravit styl.</a:t>
            </a:r>
            <a:endParaRPr lang="en-US" dirty="0"/>
          </a:p>
        </p:txBody>
      </p:sp>
      <p:sp>
        <p:nvSpPr>
          <p:cNvPr id="5" name="Footer Placeholder 4"/>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
        <p:nvSpPr>
          <p:cNvPr id="13" name="Subtitle 2"/>
          <p:cNvSpPr txBox="1">
            <a:spLocks/>
          </p:cNvSpPr>
          <p:nvPr userDrawn="1"/>
        </p:nvSpPr>
        <p:spPr>
          <a:xfrm>
            <a:off x="169747"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200" b="0" kern="1200" dirty="0">
                <a:solidFill>
                  <a:schemeClr val="bg1"/>
                </a:solidFill>
                <a:latin typeface="+mn-lt"/>
                <a:ea typeface="+mn-ea"/>
                <a:cs typeface="+mn-cs"/>
              </a:rPr>
              <a:t>Centrum pro regionální rozvoj České republiky</a:t>
            </a:r>
          </a:p>
        </p:txBody>
      </p:sp>
      <p:sp>
        <p:nvSpPr>
          <p:cNvPr id="14" name="Subtitle 2"/>
          <p:cNvSpPr txBox="1">
            <a:spLocks/>
          </p:cNvSpPr>
          <p:nvPr userDrawn="1"/>
        </p:nvSpPr>
        <p:spPr>
          <a:xfrm>
            <a:off x="3268138" y="5840002"/>
            <a:ext cx="319193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b="1" dirty="0"/>
              <a:t>U </a:t>
            </a:r>
            <a:r>
              <a:rPr lang="en-US" sz="1200" b="1" dirty="0" err="1"/>
              <a:t>Nákladového</a:t>
            </a:r>
            <a:r>
              <a:rPr lang="en-US" sz="1200" b="1" dirty="0"/>
              <a:t> </a:t>
            </a:r>
            <a:r>
              <a:rPr lang="en-US" sz="1200" b="1" dirty="0" err="1"/>
              <a:t>nádraží</a:t>
            </a:r>
            <a:r>
              <a:rPr lang="en-US" sz="1200" b="1" dirty="0"/>
              <a:t> 3144/4, 130 00 </a:t>
            </a:r>
            <a:r>
              <a:rPr lang="en-US" sz="1200" b="1" dirty="0" err="1"/>
              <a:t>Praha</a:t>
            </a:r>
            <a:r>
              <a:rPr lang="en-US" sz="1200" b="1" dirty="0"/>
              <a:t> 3</a:t>
            </a:r>
            <a:endParaRPr lang="cs-CZ" sz="1200" b="0" dirty="0">
              <a:solidFill>
                <a:schemeClr val="bg1"/>
              </a:solidFill>
            </a:endParaRPr>
          </a:p>
        </p:txBody>
      </p:sp>
      <p:sp>
        <p:nvSpPr>
          <p:cNvPr id="15" name="Subtitle 2"/>
          <p:cNvSpPr txBox="1">
            <a:spLocks/>
          </p:cNvSpPr>
          <p:nvPr userDrawn="1"/>
        </p:nvSpPr>
        <p:spPr>
          <a:xfrm>
            <a:off x="647913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200" b="0" dirty="0">
                <a:solidFill>
                  <a:schemeClr val="bg1"/>
                </a:solidFill>
              </a:rPr>
              <a:t>tel.: +420 </a:t>
            </a:r>
            <a:r>
              <a:rPr lang="is-IS" sz="1200" b="1" dirty="0"/>
              <a:t>225 855 321</a:t>
            </a:r>
            <a:endParaRPr lang="cs-CZ" sz="1200" b="0" dirty="0">
              <a:solidFill>
                <a:schemeClr val="bg1"/>
              </a:solidFill>
            </a:endParaRPr>
          </a:p>
        </p:txBody>
      </p:sp>
      <p:sp>
        <p:nvSpPr>
          <p:cNvPr id="16" name="Subtitle 2"/>
          <p:cNvSpPr txBox="1">
            <a:spLocks/>
          </p:cNvSpPr>
          <p:nvPr userDrawn="1"/>
        </p:nvSpPr>
        <p:spPr>
          <a:xfrm>
            <a:off x="8116035"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200" b="0" kern="1200" dirty="0" err="1">
                <a:solidFill>
                  <a:schemeClr val="bg1"/>
                </a:solidFill>
                <a:latin typeface="+mn-lt"/>
                <a:ea typeface="+mn-ea"/>
                <a:cs typeface="+mn-cs"/>
              </a:rPr>
              <a:t>www.crr.cz</a:t>
            </a:r>
            <a:endParaRPr lang="cs-CZ" sz="1200" b="0" kern="1200" dirty="0">
              <a:solidFill>
                <a:schemeClr val="bg1"/>
              </a:solidFill>
              <a:latin typeface="+mn-lt"/>
              <a:ea typeface="+mn-ea"/>
              <a:cs typeface="+mn-cs"/>
            </a:endParaRPr>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0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4.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70" r:id="rId9"/>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7766226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hemeOverride" Target="../theme/themeOverride8.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hemeOverride" Target="../theme/themeOverride9.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6.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hyperlink" Target="mailto:petra.janecka@crr.cz"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hemeOverride" Target="../theme/themeOverride3.xml"/><Relationship Id="rId6" Type="http://schemas.openxmlformats.org/officeDocument/2006/relationships/hyperlink" Target="https://irop.mmr.cz/cs/ostatni/web/novinky/zavazne-stanovisko-ro-irop-c-20-k-mimoradnym-opat" TargetMode="External"/><Relationship Id="rId5" Type="http://schemas.openxmlformats.org/officeDocument/2006/relationships/hyperlink" Target="https://irop.mmr.cz/cs/zadatele-a-prijemci/dokumenty/zakladni-dokumenty/obecna-pravidla-pro-zadatele-a-prijemce/obecna-pravidla-aktualni-verze"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crr.cz/irop/projekt/udrzitelnost-projektu/"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https://www.crr.cz/irop/vyzvy/kontrolni-listy/kontrolni-listy-pro-kontrolu-zprav-o-udrzitelnosti-projektu/" TargetMode="External"/><Relationship Id="rId4" Type="http://schemas.openxmlformats.org/officeDocument/2006/relationships/hyperlink" Target="https://www.crr.cz/irop/vyzvy/seznamy-povinnych-priloh-zprav-o-udrzitelnosti/"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hemeOverride" Target="../theme/themeOverride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hemeOverride" Target="../theme/themeOverride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423" y="2298437"/>
            <a:ext cx="7772400" cy="2261125"/>
          </a:xfrm>
        </p:spPr>
        <p:txBody>
          <a:bodyPr lIns="91440" tIns="45720" rIns="91440" bIns="45720" anchor="t">
            <a:normAutofit fontScale="90000"/>
          </a:bodyPr>
          <a:lstStyle/>
          <a:p>
            <a:pPr algn="ctr"/>
            <a:r>
              <a:rPr lang="cs-CZ" dirty="0"/>
              <a:t>UDRŽITELNOST PROJEKTŮ</a:t>
            </a:r>
            <a:br>
              <a:rPr lang="cs-CZ" dirty="0"/>
            </a:br>
            <a:r>
              <a:rPr lang="cs-CZ" dirty="0">
                <a:solidFill>
                  <a:srgbClr val="FF0000"/>
                </a:solidFill>
              </a:rPr>
              <a:t>REACT - EU</a:t>
            </a:r>
            <a:br>
              <a:rPr lang="cs-CZ" dirty="0"/>
            </a:br>
            <a:r>
              <a:rPr lang="cs-CZ" dirty="0"/>
              <a:t> IROP 2014 – 2021</a:t>
            </a:r>
            <a:br>
              <a:rPr lang="cs-CZ" dirty="0"/>
            </a:br>
            <a:endParaRPr lang="en-US" dirty="0"/>
          </a:p>
        </p:txBody>
      </p:sp>
      <p:sp>
        <p:nvSpPr>
          <p:cNvPr id="4" name="Text Placeholder 4">
            <a:extLst>
              <a:ext uri="{FF2B5EF4-FFF2-40B4-BE49-F238E27FC236}">
                <a16:creationId xmlns:a16="http://schemas.microsoft.com/office/drawing/2014/main" id="{135317EB-6A04-4AA2-B75D-8C0603257471}"/>
              </a:ext>
            </a:extLst>
          </p:cNvPr>
          <p:cNvSpPr txBox="1">
            <a:spLocks/>
          </p:cNvSpPr>
          <p:nvPr/>
        </p:nvSpPr>
        <p:spPr>
          <a:xfrm>
            <a:off x="156850" y="6356350"/>
            <a:ext cx="6525303" cy="369888"/>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a:solidFill>
                  <a:schemeClr val="bg1"/>
                </a:solidFill>
                <a:latin typeface="Arial" panose="020B0604020202020204" pitchFamily="34" charset="0"/>
                <a:cs typeface="Arial" panose="020B0604020202020204" pitchFamily="34" charset="0"/>
              </a:rPr>
              <a:t>6. 12. 2021, Liberec</a:t>
            </a:r>
            <a:endParaRPr lang="en-US" dirty="0"/>
          </a:p>
        </p:txBody>
      </p:sp>
    </p:spTree>
    <p:extLst>
      <p:ext uri="{BB962C8B-B14F-4D97-AF65-F5344CB8AC3E}">
        <p14:creationId xmlns:p14="http://schemas.microsoft.com/office/powerpoint/2010/main" val="32850609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6" name="Nadpis 3">
            <a:extLst>
              <a:ext uri="{FF2B5EF4-FFF2-40B4-BE49-F238E27FC236}">
                <a16:creationId xmlns:a16="http://schemas.microsoft.com/office/drawing/2014/main" id="{D3A537CB-C3B4-4D0F-BC6B-538FA0B0C0BD}"/>
              </a:ext>
            </a:extLst>
          </p:cNvPr>
          <p:cNvSpPr>
            <a:spLocks noGrp="1"/>
          </p:cNvSpPr>
          <p:nvPr>
            <p:ph type="title"/>
          </p:nvPr>
        </p:nvSpPr>
        <p:spPr>
          <a:xfrm>
            <a:off x="905435" y="305787"/>
            <a:ext cx="7377953" cy="822325"/>
          </a:xfrm>
        </p:spPr>
        <p:txBody>
          <a:bodyPr/>
          <a:lstStyle/>
          <a:p>
            <a:pPr algn="ctr"/>
            <a:r>
              <a:rPr lang="cs-CZ" sz="2800" dirty="0">
                <a:latin typeface="Arial" panose="020B0604020202020204" pitchFamily="34" charset="0"/>
                <a:cs typeface="Arial" panose="020B0604020202020204" pitchFamily="34" charset="0"/>
              </a:rPr>
              <a:t>Indikátory</a:t>
            </a:r>
          </a:p>
        </p:txBody>
      </p:sp>
      <p:sp>
        <p:nvSpPr>
          <p:cNvPr id="7" name="TextovéPole 6">
            <a:extLst>
              <a:ext uri="{FF2B5EF4-FFF2-40B4-BE49-F238E27FC236}">
                <a16:creationId xmlns:a16="http://schemas.microsoft.com/office/drawing/2014/main" id="{30C7A2A8-5C2C-496B-9490-15B60344E6B6}"/>
              </a:ext>
            </a:extLst>
          </p:cNvPr>
          <p:cNvSpPr txBox="1"/>
          <p:nvPr/>
        </p:nvSpPr>
        <p:spPr>
          <a:xfrm>
            <a:off x="726893" y="915258"/>
            <a:ext cx="7511672" cy="5813451"/>
          </a:xfrm>
          <a:prstGeom prst="rect">
            <a:avLst/>
          </a:prstGeom>
          <a:noFill/>
        </p:spPr>
        <p:txBody>
          <a:bodyPr wrap="square" rtlCol="0">
            <a:spAutoFit/>
          </a:bodyPr>
          <a:lstStyle/>
          <a:p>
            <a:r>
              <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99312 (CV12) - Počet hospitalizací s využitím podpořených kapacit či prostředků z IROP (REACT EU)</a:t>
            </a:r>
          </a:p>
          <a:p>
            <a:pPr marR="107950" algn="just">
              <a:lnSpc>
                <a:spcPct val="107000"/>
              </a:lnSpc>
              <a:spcBef>
                <a:spcPts val="600"/>
              </a:spcBef>
              <a:spcAft>
                <a:spcPts val="600"/>
              </a:spcAft>
            </a:pPr>
            <a:r>
              <a:rPr lang="cs-CZ" sz="1600" b="1" u="sng" dirty="0">
                <a:effectLst/>
                <a:latin typeface="Calibri" panose="020F0502020204030204" pitchFamily="34" charset="0"/>
                <a:ea typeface="Calibri" panose="020F0502020204030204" pitchFamily="34" charset="0"/>
                <a:cs typeface="Times New Roman" panose="02020603050405020304" pitchFamily="18" charset="0"/>
              </a:rPr>
              <a:t>Cílová hodnota:</a:t>
            </a:r>
            <a:r>
              <a:rPr lang="cs-CZ" sz="1600" dirty="0">
                <a:effectLst/>
                <a:latin typeface="Calibri" panose="020F0502020204030204" pitchFamily="34" charset="0"/>
                <a:ea typeface="Calibri" panose="020F0502020204030204" pitchFamily="34" charset="0"/>
                <a:cs typeface="Times New Roman" panose="02020603050405020304" pitchFamily="18" charset="0"/>
              </a:rPr>
              <a:t> je stanovena ex-ante odhadem přepokládaného počtu hospitalizací za rok udržitelnosti, postaveným primárně na datech o počtu hospitalizací před realizací projektu. Hodnota je vztažena pouze ke kapacitám, které budou projektem podpořeny, tedy odpovídá počtu předpokládaných hospitalizací s využitím podpořených kapacit či prostředků z IROP (REACT EU). </a:t>
            </a:r>
          </a:p>
          <a:p>
            <a:pPr marR="107950" algn="just">
              <a:lnSpc>
                <a:spcPct val="107000"/>
              </a:lnSpc>
              <a:spcBef>
                <a:spcPts val="600"/>
              </a:spcBef>
              <a:spcAft>
                <a:spcPts val="600"/>
              </a:spcAft>
            </a:pPr>
            <a:r>
              <a:rPr lang="cs-CZ" sz="1600" dirty="0">
                <a:latin typeface="Calibri" panose="020F0502020204030204" pitchFamily="34" charset="0"/>
                <a:ea typeface="Calibri" panose="020F0502020204030204" pitchFamily="34" charset="0"/>
                <a:cs typeface="Times New Roman" panose="02020603050405020304" pitchFamily="18" charset="0"/>
              </a:rPr>
              <a:t>D</a:t>
            </a:r>
            <a:r>
              <a:rPr lang="cs-CZ" sz="1600" dirty="0">
                <a:effectLst/>
                <a:latin typeface="Calibri" panose="020F0502020204030204" pitchFamily="34" charset="0"/>
                <a:ea typeface="Calibri" panose="020F0502020204030204" pitchFamily="34" charset="0"/>
                <a:cs typeface="Times New Roman" panose="02020603050405020304" pitchFamily="18" charset="0"/>
              </a:rPr>
              <a:t>atum cílové hodnoty = datum ukončení projektu + 18 měsíců. V případě, že dojde k posunům termínů dále do budoucnosti (zpoždění realizace projektu), je příjemce povinen v Žádosti o změnu termín upravit tak, aby co nepřesněji odpovídal datu konce prvního roku udržitelnosti projektu. Pokud naopak projekt vstoupí do udržitelnosti dříve, není nutné datum cílové hodnoty upravovat, nicméně povinnost hodnotu poprvé vykázat za první rok udržitelnosti platí i nadále.</a:t>
            </a:r>
          </a:p>
          <a:p>
            <a:pPr marR="107950" algn="just">
              <a:lnSpc>
                <a:spcPct val="107000"/>
              </a:lnSpc>
              <a:spcBef>
                <a:spcPts val="600"/>
              </a:spcBef>
              <a:spcAft>
                <a:spcPts val="6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V dalších zprávách o udržitelnosti projektu příjemce dále vykazuje hodnotu dle stejných pravidel pro účely monitorování programu.</a:t>
            </a:r>
          </a:p>
          <a:p>
            <a:pPr marR="107950" algn="just">
              <a:lnSpc>
                <a:spcPct val="115000"/>
              </a:lnSpc>
              <a:spcBef>
                <a:spcPts val="600"/>
              </a:spcBef>
              <a:spcAft>
                <a:spcPts val="600"/>
              </a:spcAft>
            </a:pPr>
            <a:r>
              <a:rPr lang="cs-CZ" sz="1600" b="1" u="sng" dirty="0">
                <a:effectLst/>
                <a:latin typeface="Calibri" panose="020F0502020204030204" pitchFamily="34" charset="0"/>
                <a:ea typeface="Calibri" panose="020F0502020204030204" pitchFamily="34" charset="0"/>
                <a:cs typeface="Times New Roman" panose="02020603050405020304" pitchFamily="18" charset="0"/>
              </a:rPr>
              <a:t>Dosažená hodnota:</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a:effectLst/>
                <a:latin typeface="Calibri" panose="020F0502020204030204" pitchFamily="34" charset="0"/>
                <a:ea typeface="Calibri" panose="020F0502020204030204" pitchFamily="34" charset="0"/>
                <a:cs typeface="Times New Roman" panose="02020603050405020304" pitchFamily="18" charset="0"/>
              </a:rPr>
              <a:t>odpovídá skutečnému počtu hospitalizovaných osob s využitím nové a modernizované zdravotní péče z prostředků IROP (REACT EU), a to vždy za daný rok udržitelnosti projektu.</a:t>
            </a:r>
          </a:p>
          <a:p>
            <a:endParaRPr lang="cs-CZ" dirty="0"/>
          </a:p>
        </p:txBody>
      </p:sp>
    </p:spTree>
    <p:extLst>
      <p:ext uri="{BB962C8B-B14F-4D97-AF65-F5344CB8AC3E}">
        <p14:creationId xmlns:p14="http://schemas.microsoft.com/office/powerpoint/2010/main" val="61442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87022" y="1352726"/>
            <a:ext cx="7474499" cy="5186185"/>
          </a:xfrm>
        </p:spPr>
        <p:txBody>
          <a:bodyPr>
            <a:noAutofit/>
          </a:bodyPr>
          <a:lstStyle/>
          <a:p>
            <a:pPr marL="342900" indent="-342900" algn="just">
              <a:buFont typeface="Arial" panose="020B0604020202020204" pitchFamily="34" charset="0"/>
              <a:buChar char="•"/>
            </a:pPr>
            <a:r>
              <a:rPr lang="cs-CZ" b="1" dirty="0"/>
              <a:t>Změny, které mají vliv na změnu podmínek PA v bodě 6 Části III </a:t>
            </a:r>
            <a:r>
              <a:rPr lang="cs-CZ" dirty="0"/>
              <a:t>- je nutné hlásit, než k nim dojde prostřednictvím formuláře Žádost o změnu (příklad: změna aktivit projektu, cílových hodnot indikátorů, změna plátcovství DPH ve vztahu k projektu).</a:t>
            </a:r>
          </a:p>
          <a:p>
            <a:pPr marL="342900" indent="-342900" algn="just">
              <a:buFont typeface="Arial" panose="020B0604020202020204" pitchFamily="34" charset="0"/>
              <a:buChar char="•"/>
            </a:pPr>
            <a:r>
              <a:rPr lang="cs-CZ" b="1" dirty="0">
                <a:solidFill>
                  <a:schemeClr val="tx1"/>
                </a:solidFill>
              </a:rPr>
              <a:t>Změny, které nemají vliv na změnu Podmínek </a:t>
            </a:r>
            <a:r>
              <a:rPr lang="cs-CZ" dirty="0">
                <a:solidFill>
                  <a:schemeClr val="tx1"/>
                </a:solidFill>
              </a:rPr>
              <a:t>– není </a:t>
            </a:r>
            <a:r>
              <a:rPr lang="cs-CZ" dirty="0"/>
              <a:t>nutné hlásit v průběhu realizace, </a:t>
            </a:r>
            <a:r>
              <a:rPr lang="cs-CZ" dirty="0">
                <a:solidFill>
                  <a:schemeClr val="tx1"/>
                </a:solidFill>
              </a:rPr>
              <a:t>stačí popsat v </a:t>
            </a:r>
            <a:r>
              <a:rPr lang="cs-CZ" dirty="0" err="1">
                <a:solidFill>
                  <a:schemeClr val="tx1"/>
                </a:solidFill>
              </a:rPr>
              <a:t>ZoU</a:t>
            </a:r>
            <a:r>
              <a:rPr lang="cs-CZ" dirty="0"/>
              <a:t>.</a:t>
            </a:r>
            <a:endParaRPr lang="cs-CZ" dirty="0">
              <a:solidFill>
                <a:schemeClr val="tx1"/>
              </a:solidFill>
            </a:endParaRPr>
          </a:p>
          <a:p>
            <a:pPr marL="342900" indent="-342900" algn="just">
              <a:buFont typeface="Arial" panose="020B0604020202020204" pitchFamily="34" charset="0"/>
              <a:buChar char="•"/>
            </a:pPr>
            <a:r>
              <a:rPr lang="cs-CZ" b="1" dirty="0"/>
              <a:t>Změny vlastnických práv </a:t>
            </a:r>
            <a:r>
              <a:rPr lang="cs-CZ" dirty="0"/>
              <a:t>(převod / výpůjčka / pronájem / věcná či zástavní práva) - změny, které podléhají předchozímu schválení ŘO IROP, je nutné je hlásit před tím, než nastanou prostřednictvím formuláře Žádost o změnu (tyto případy je vhodné konzultovat dopředu s MP)</a:t>
            </a:r>
          </a:p>
          <a:p>
            <a:pPr marL="342900" indent="-342900" algn="just">
              <a:buFont typeface="Arial" panose="020B0604020202020204" pitchFamily="34" charset="0"/>
              <a:buChar char="•"/>
            </a:pPr>
            <a:r>
              <a:rPr lang="cs-CZ" b="1" dirty="0"/>
              <a:t>Změny závazku ze smlouvy</a:t>
            </a:r>
            <a:r>
              <a:rPr lang="cs-CZ" dirty="0"/>
              <a:t> na veřejné zakázce, ze které byly v projektu uplatňovány výdaje. Změna bude nejpozději ověřena s nadcházející </a:t>
            </a:r>
            <a:r>
              <a:rPr lang="cs-CZ" dirty="0" err="1"/>
              <a:t>ZoU</a:t>
            </a:r>
            <a:r>
              <a:rPr lang="cs-CZ" dirty="0"/>
              <a:t>.</a:t>
            </a:r>
          </a:p>
          <a:p>
            <a:pPr lvl="1" indent="0" algn="just">
              <a:spcBef>
                <a:spcPts val="600"/>
              </a:spcBef>
              <a:buNone/>
            </a:pPr>
            <a:endParaRPr lang="cs-CZ"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6" name="Nadpis 3">
            <a:extLst>
              <a:ext uri="{FF2B5EF4-FFF2-40B4-BE49-F238E27FC236}">
                <a16:creationId xmlns:a16="http://schemas.microsoft.com/office/drawing/2014/main" id="{D3A537CB-C3B4-4D0F-BC6B-538FA0B0C0BD}"/>
              </a:ext>
            </a:extLst>
          </p:cNvPr>
          <p:cNvSpPr>
            <a:spLocks noGrp="1"/>
          </p:cNvSpPr>
          <p:nvPr>
            <p:ph type="title"/>
          </p:nvPr>
        </p:nvSpPr>
        <p:spPr>
          <a:xfrm>
            <a:off x="683568" y="732905"/>
            <a:ext cx="7377953" cy="822325"/>
          </a:xfrm>
        </p:spPr>
        <p:txBody>
          <a:bodyPr/>
          <a:lstStyle/>
          <a:p>
            <a:pPr algn="ctr"/>
            <a:r>
              <a:rPr lang="cs-CZ" sz="2800" dirty="0">
                <a:latin typeface="Arial" panose="020B0604020202020204" pitchFamily="34" charset="0"/>
                <a:cs typeface="Arial" panose="020B0604020202020204" pitchFamily="34" charset="0"/>
              </a:rPr>
              <a:t>Změny v udržitelnosti </a:t>
            </a:r>
          </a:p>
        </p:txBody>
      </p:sp>
    </p:spTree>
    <p:extLst>
      <p:ext uri="{BB962C8B-B14F-4D97-AF65-F5344CB8AC3E}">
        <p14:creationId xmlns:p14="http://schemas.microsoft.com/office/powerpoint/2010/main" val="150904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632881A-52DC-4067-AE2E-6382F0D8B07D}"/>
              </a:ext>
            </a:extLst>
          </p:cNvPr>
          <p:cNvSpPr>
            <a:spLocks noGrp="1"/>
          </p:cNvSpPr>
          <p:nvPr>
            <p:ph idx="1"/>
          </p:nvPr>
        </p:nvSpPr>
        <p:spPr>
          <a:xfrm>
            <a:off x="585763" y="1166106"/>
            <a:ext cx="7972473" cy="5555368"/>
          </a:xfrm>
        </p:spPr>
        <p:txBody>
          <a:bodyPr>
            <a:normAutofit fontScale="55000" lnSpcReduction="20000"/>
          </a:bodyPr>
          <a:lstStyle/>
          <a:p>
            <a:pPr algn="just">
              <a:lnSpc>
                <a:spcPct val="110000"/>
              </a:lnSpc>
              <a:spcBef>
                <a:spcPts val="0"/>
              </a:spcBef>
              <a:spcAft>
                <a:spcPts val="0"/>
              </a:spcAft>
            </a:pPr>
            <a:endParaRPr lang="cs-CZ" sz="2000" b="1" dirty="0"/>
          </a:p>
          <a:p>
            <a:pPr marL="342000" indent="-342000" algn="just">
              <a:lnSpc>
                <a:spcPct val="120000"/>
              </a:lnSpc>
              <a:spcBef>
                <a:spcPts val="600"/>
              </a:spcBef>
            </a:pPr>
            <a:r>
              <a:rPr lang="cs-CZ" sz="3200" b="1" dirty="0"/>
              <a:t>ZoU projektu nebyla předložena v požadovaném termínu</a:t>
            </a:r>
            <a:r>
              <a:rPr lang="cs-CZ" sz="3200" dirty="0"/>
              <a:t> </a:t>
            </a:r>
          </a:p>
          <a:p>
            <a:pPr marL="457200" indent="-457200" algn="just">
              <a:lnSpc>
                <a:spcPct val="120000"/>
              </a:lnSpc>
              <a:spcBef>
                <a:spcPts val="600"/>
              </a:spcBef>
              <a:buFont typeface="Arial" panose="020B0604020202020204" pitchFamily="34" charset="0"/>
              <a:buChar char="•"/>
            </a:pPr>
            <a:r>
              <a:rPr lang="cs-CZ" sz="3200" dirty="0"/>
              <a:t>Příjemce bude vyzván k doložení ZoU v náhradním termínu. Pokud bude předložena ZoU po náhradním termínu, bude udělena příjemci sankce dle Podmínek PA. Pokud příjemce nedoloží ZoU vůbec, je zahájena veřejnosprávní kontrola.</a:t>
            </a:r>
          </a:p>
          <a:p>
            <a:pPr marL="342000" indent="-342000" algn="just">
              <a:lnSpc>
                <a:spcPct val="120000"/>
              </a:lnSpc>
              <a:spcBef>
                <a:spcPts val="600"/>
              </a:spcBef>
              <a:buFont typeface="Arial" panose="020B0604020202020204" pitchFamily="34" charset="0"/>
              <a:buChar char="•"/>
            </a:pPr>
            <a:endParaRPr lang="cs-CZ" sz="3200" dirty="0">
              <a:highlight>
                <a:srgbClr val="FFFF00"/>
              </a:highlight>
            </a:endParaRPr>
          </a:p>
          <a:p>
            <a:pPr algn="just">
              <a:lnSpc>
                <a:spcPct val="120000"/>
              </a:lnSpc>
              <a:spcBef>
                <a:spcPts val="600"/>
              </a:spcBef>
            </a:pPr>
            <a:r>
              <a:rPr lang="cs-CZ" sz="3200" b="1" dirty="0"/>
              <a:t>ZoU není podepsána oprávněnou osobou (nebyla oznámena změna statutárního zástupce/pověřeného zástupce na základě plné moci)</a:t>
            </a:r>
          </a:p>
          <a:p>
            <a:pPr marL="457200" indent="-457200" algn="just">
              <a:lnSpc>
                <a:spcPct val="120000"/>
              </a:lnSpc>
              <a:spcBef>
                <a:spcPts val="600"/>
              </a:spcBef>
              <a:buFont typeface="Arial" panose="020B0604020202020204" pitchFamily="34" charset="0"/>
              <a:buChar char="•"/>
            </a:pPr>
            <a:r>
              <a:rPr lang="cs-CZ" sz="3200" dirty="0"/>
              <a:t>Pokud statutární zástupce udělil plnou moc jakožto statutární orgán, tedy z pozice své funkce, nikoliv jako fyzická osoba, plná moc zůstává nadále v platnosti. Pokud plnou moc udělil statutární zástupce k zastupování „své osoby“, bude potřeba, aby byla předložena nová plná moc podepsaná stávajícím statutárním zástupcem. </a:t>
            </a:r>
          </a:p>
          <a:p>
            <a:pPr marL="457200" indent="-457200" algn="just">
              <a:lnSpc>
                <a:spcPct val="120000"/>
              </a:lnSpc>
              <a:spcBef>
                <a:spcPts val="600"/>
              </a:spcBef>
              <a:buFont typeface="Arial" panose="020B0604020202020204" pitchFamily="34" charset="0"/>
              <a:buChar char="•"/>
            </a:pPr>
            <a:r>
              <a:rPr lang="cs-CZ" sz="3200" dirty="0"/>
              <a:t>V případě změny statutárního zástupce je třeba podat žádost o změnu.</a:t>
            </a:r>
          </a:p>
          <a:p>
            <a:pPr marL="285750" indent="-285750" algn="just">
              <a:lnSpc>
                <a:spcPct val="110000"/>
              </a:lnSpc>
              <a:spcBef>
                <a:spcPts val="0"/>
              </a:spcBef>
              <a:spcAft>
                <a:spcPts val="0"/>
              </a:spcAft>
              <a:buFont typeface="Arial" panose="020B0604020202020204" pitchFamily="34" charset="0"/>
              <a:buChar char="•"/>
            </a:pPr>
            <a:endParaRPr lang="cs-CZ" sz="2200" dirty="0">
              <a:highlight>
                <a:srgbClr val="FFFF00"/>
              </a:highlight>
            </a:endParaRPr>
          </a:p>
        </p:txBody>
      </p:sp>
      <p:sp>
        <p:nvSpPr>
          <p:cNvPr id="3" name="Zástupný symbol pro zápatí 2">
            <a:extLst>
              <a:ext uri="{FF2B5EF4-FFF2-40B4-BE49-F238E27FC236}">
                <a16:creationId xmlns:a16="http://schemas.microsoft.com/office/drawing/2014/main" id="{C163381D-3A15-427B-8C7C-FF025F3D1F21}"/>
              </a:ext>
            </a:extLst>
          </p:cNvPr>
          <p:cNvSpPr>
            <a:spLocks noGrp="1"/>
          </p:cNvSpPr>
          <p:nvPr>
            <p:ph type="ftr" sz="quarter" idx="11"/>
          </p:nvPr>
        </p:nvSpPr>
        <p:spPr/>
        <p:txBody>
          <a:bodyPr/>
          <a:lstStyle/>
          <a:p>
            <a:endParaRPr lang="en-US" dirty="0"/>
          </a:p>
        </p:txBody>
      </p:sp>
      <p:sp>
        <p:nvSpPr>
          <p:cNvPr id="4" name="Nadpis 3">
            <a:extLst>
              <a:ext uri="{FF2B5EF4-FFF2-40B4-BE49-F238E27FC236}">
                <a16:creationId xmlns:a16="http://schemas.microsoft.com/office/drawing/2014/main" id="{9A84DFBB-038C-4F9C-ADC0-D8CF8FD73653}"/>
              </a:ext>
            </a:extLst>
          </p:cNvPr>
          <p:cNvSpPr>
            <a:spLocks noGrp="1"/>
          </p:cNvSpPr>
          <p:nvPr>
            <p:ph type="title"/>
          </p:nvPr>
        </p:nvSpPr>
        <p:spPr>
          <a:xfrm>
            <a:off x="585762" y="731836"/>
            <a:ext cx="7880905" cy="822325"/>
          </a:xfrm>
        </p:spPr>
        <p:txBody>
          <a:bodyPr/>
          <a:lstStyle/>
          <a:p>
            <a:pPr algn="ctr"/>
            <a:r>
              <a:rPr lang="cs-CZ" sz="2800" dirty="0">
                <a:latin typeface="Arial" panose="020B0604020202020204" pitchFamily="34" charset="0"/>
                <a:cs typeface="Arial" panose="020B0604020202020204" pitchFamily="34" charset="0"/>
              </a:rPr>
              <a:t>Nejčastější chyby v ZoU</a:t>
            </a:r>
          </a:p>
        </p:txBody>
      </p:sp>
      <p:sp>
        <p:nvSpPr>
          <p:cNvPr id="5" name="Zástupný symbol pro číslo snímku 4">
            <a:extLst>
              <a:ext uri="{FF2B5EF4-FFF2-40B4-BE49-F238E27FC236}">
                <a16:creationId xmlns:a16="http://schemas.microsoft.com/office/drawing/2014/main" id="{7A6D69B4-7E64-4061-9910-D241052B2C5A}"/>
              </a:ext>
            </a:extLst>
          </p:cNvPr>
          <p:cNvSpPr>
            <a:spLocks noGrp="1"/>
          </p:cNvSpPr>
          <p:nvPr>
            <p:ph type="sldNum" sz="quarter" idx="12"/>
          </p:nvPr>
        </p:nvSpPr>
        <p:spPr/>
        <p:txBody>
          <a:bodyPr/>
          <a:lstStyle/>
          <a:p>
            <a:fld id="{4000C4B2-41BC-D741-8B94-B76DB6967C01}" type="slidenum">
              <a:rPr lang="en-US" smtClean="0"/>
              <a:pPr/>
              <a:t>12</a:t>
            </a:fld>
            <a:endParaRPr lang="en-US" dirty="0"/>
          </a:p>
        </p:txBody>
      </p:sp>
    </p:spTree>
    <p:extLst>
      <p:ext uri="{BB962C8B-B14F-4D97-AF65-F5344CB8AC3E}">
        <p14:creationId xmlns:p14="http://schemas.microsoft.com/office/powerpoint/2010/main" val="21428126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632881A-52DC-4067-AE2E-6382F0D8B07D}"/>
              </a:ext>
            </a:extLst>
          </p:cNvPr>
          <p:cNvSpPr>
            <a:spLocks noGrp="1"/>
          </p:cNvSpPr>
          <p:nvPr>
            <p:ph idx="1"/>
          </p:nvPr>
        </p:nvSpPr>
        <p:spPr>
          <a:xfrm>
            <a:off x="585764" y="1314448"/>
            <a:ext cx="7835748" cy="5041901"/>
          </a:xfrm>
        </p:spPr>
        <p:txBody>
          <a:bodyPr>
            <a:normAutofit fontScale="62500" lnSpcReduction="20000"/>
          </a:bodyPr>
          <a:lstStyle/>
          <a:p>
            <a:pPr algn="just">
              <a:lnSpc>
                <a:spcPct val="120000"/>
              </a:lnSpc>
              <a:spcBef>
                <a:spcPts val="480"/>
              </a:spcBef>
            </a:pPr>
            <a:r>
              <a:rPr lang="cs-CZ" sz="2900" b="1" dirty="0"/>
              <a:t>Příjemce neuvede naplnění/udržení všech indikátor</a:t>
            </a:r>
          </a:p>
          <a:p>
            <a:pPr marL="457200" indent="-457200" algn="just">
              <a:lnSpc>
                <a:spcPct val="120000"/>
              </a:lnSpc>
              <a:spcBef>
                <a:spcPts val="480"/>
              </a:spcBef>
              <a:buFont typeface="Arial" panose="020B0604020202020204" pitchFamily="34" charset="0"/>
              <a:buChar char="•"/>
            </a:pPr>
            <a:r>
              <a:rPr lang="cs-CZ" sz="2900" dirty="0"/>
              <a:t>Pokud jsou hodnoty indikátorů naplněny a nedošlo ke změnám, příjemce musí tuto informaci uvést na záložku "Plnění udržitelnosti".</a:t>
            </a:r>
            <a:endParaRPr lang="cs-CZ" sz="2900" b="1" dirty="0"/>
          </a:p>
          <a:p>
            <a:pPr algn="just">
              <a:lnSpc>
                <a:spcPct val="110000"/>
              </a:lnSpc>
              <a:spcBef>
                <a:spcPts val="0"/>
              </a:spcBef>
              <a:spcAft>
                <a:spcPts val="0"/>
              </a:spcAft>
            </a:pPr>
            <a:endParaRPr lang="cs-CZ" sz="2900" b="1" dirty="0"/>
          </a:p>
          <a:p>
            <a:pPr algn="just">
              <a:lnSpc>
                <a:spcPct val="120000"/>
              </a:lnSpc>
              <a:spcBef>
                <a:spcPts val="480"/>
              </a:spcBef>
            </a:pPr>
            <a:r>
              <a:rPr lang="cs-CZ" sz="2900" b="1" dirty="0"/>
              <a:t>Příjemce neinformuje o provedených změnách v projektu</a:t>
            </a:r>
          </a:p>
          <a:p>
            <a:pPr marL="457200" indent="-457200" algn="just">
              <a:lnSpc>
                <a:spcPct val="120000"/>
              </a:lnSpc>
              <a:spcBef>
                <a:spcPts val="480"/>
              </a:spcBef>
              <a:buFont typeface="Arial" panose="020B0604020202020204" pitchFamily="34" charset="0"/>
              <a:buChar char="•"/>
            </a:pPr>
            <a:r>
              <a:rPr lang="cs-CZ" sz="2900" dirty="0"/>
              <a:t>V případě, že k žádným změnám nedošlo, je třeba v ZoU uvést, že v projektu nedošlo k žádným změnám.</a:t>
            </a:r>
          </a:p>
          <a:p>
            <a:pPr marL="285750" indent="-285750" algn="just">
              <a:lnSpc>
                <a:spcPct val="110000"/>
              </a:lnSpc>
              <a:spcBef>
                <a:spcPts val="0"/>
              </a:spcBef>
              <a:spcAft>
                <a:spcPts val="0"/>
              </a:spcAft>
              <a:buFont typeface="Arial" panose="020B0604020202020204" pitchFamily="34" charset="0"/>
              <a:buChar char="•"/>
            </a:pPr>
            <a:endParaRPr lang="cs-CZ" sz="2900" dirty="0"/>
          </a:p>
          <a:p>
            <a:pPr algn="just">
              <a:lnSpc>
                <a:spcPct val="120000"/>
              </a:lnSpc>
              <a:spcBef>
                <a:spcPts val="480"/>
              </a:spcBef>
              <a:spcAft>
                <a:spcPts val="0"/>
              </a:spcAft>
            </a:pPr>
            <a:r>
              <a:rPr lang="cs-CZ" sz="2900" b="1" dirty="0"/>
              <a:t>Příjemce nenahlásí uskutečněné externí kontroly</a:t>
            </a:r>
          </a:p>
          <a:p>
            <a:pPr marL="457200" indent="-457200" algn="just">
              <a:lnSpc>
                <a:spcPct val="120000"/>
              </a:lnSpc>
              <a:spcBef>
                <a:spcPts val="480"/>
              </a:spcBef>
              <a:spcAft>
                <a:spcPts val="0"/>
              </a:spcAft>
              <a:buFont typeface="Arial" panose="020B0604020202020204" pitchFamily="34" charset="0"/>
              <a:buChar char="•"/>
            </a:pPr>
            <a:r>
              <a:rPr lang="cs-CZ" sz="2900" dirty="0"/>
              <a:t>Je třeba uvést stručný popis s odkazem na č.j., název auditu/kontroly, výsledek je-li znám. </a:t>
            </a:r>
          </a:p>
          <a:p>
            <a:pPr algn="just">
              <a:lnSpc>
                <a:spcPct val="110000"/>
              </a:lnSpc>
              <a:spcBef>
                <a:spcPts val="0"/>
              </a:spcBef>
              <a:spcAft>
                <a:spcPts val="0"/>
              </a:spcAft>
            </a:pPr>
            <a:endParaRPr lang="cs-CZ" sz="2900" dirty="0"/>
          </a:p>
          <a:p>
            <a:pPr>
              <a:lnSpc>
                <a:spcPct val="120000"/>
              </a:lnSpc>
              <a:spcBef>
                <a:spcPts val="480"/>
              </a:spcBef>
            </a:pPr>
            <a:r>
              <a:rPr lang="cs-CZ" sz="2900" b="1" dirty="0"/>
              <a:t>Chybné vyplnění záložky „Indikátory“</a:t>
            </a:r>
          </a:p>
          <a:p>
            <a:pPr marL="457200" indent="-457200" algn="just">
              <a:lnSpc>
                <a:spcPct val="120000"/>
              </a:lnSpc>
              <a:spcBef>
                <a:spcPts val="480"/>
              </a:spcBef>
              <a:buFont typeface="Arial" panose="020B0604020202020204" pitchFamily="34" charset="0"/>
              <a:buChar char="•"/>
            </a:pPr>
            <a:r>
              <a:rPr lang="cs-CZ" sz="2900" dirty="0"/>
              <a:t>Záložku je třeba vyplnit v případě, že v ZoU dochází k vykázání dosažené hodnoty  indikátoru.   Indikátor   je   třeba   vykazovat  v souladu s Metodickými listy indikátorů (Příloha SPŽP).</a:t>
            </a:r>
          </a:p>
          <a:p>
            <a:pPr marL="285750" indent="-285750" algn="just">
              <a:lnSpc>
                <a:spcPct val="110000"/>
              </a:lnSpc>
              <a:spcBef>
                <a:spcPts val="0"/>
              </a:spcBef>
              <a:spcAft>
                <a:spcPts val="0"/>
              </a:spcAft>
              <a:buFont typeface="Arial" panose="020B0604020202020204" pitchFamily="34" charset="0"/>
              <a:buChar char="•"/>
            </a:pPr>
            <a:endParaRPr lang="cs-CZ" sz="2000" dirty="0"/>
          </a:p>
        </p:txBody>
      </p:sp>
      <p:sp>
        <p:nvSpPr>
          <p:cNvPr id="3" name="Zástupný symbol pro zápatí 2">
            <a:extLst>
              <a:ext uri="{FF2B5EF4-FFF2-40B4-BE49-F238E27FC236}">
                <a16:creationId xmlns:a16="http://schemas.microsoft.com/office/drawing/2014/main" id="{C163381D-3A15-427B-8C7C-FF025F3D1F21}"/>
              </a:ext>
            </a:extLst>
          </p:cNvPr>
          <p:cNvSpPr>
            <a:spLocks noGrp="1"/>
          </p:cNvSpPr>
          <p:nvPr>
            <p:ph type="ftr" sz="quarter" idx="11"/>
          </p:nvPr>
        </p:nvSpPr>
        <p:spPr/>
        <p:txBody>
          <a:bodyPr/>
          <a:lstStyle/>
          <a:p>
            <a:endParaRPr lang="en-US" dirty="0"/>
          </a:p>
        </p:txBody>
      </p:sp>
      <p:sp>
        <p:nvSpPr>
          <p:cNvPr id="4" name="Nadpis 3">
            <a:extLst>
              <a:ext uri="{FF2B5EF4-FFF2-40B4-BE49-F238E27FC236}">
                <a16:creationId xmlns:a16="http://schemas.microsoft.com/office/drawing/2014/main" id="{9A84DFBB-038C-4F9C-ADC0-D8CF8FD73653}"/>
              </a:ext>
            </a:extLst>
          </p:cNvPr>
          <p:cNvSpPr>
            <a:spLocks noGrp="1"/>
          </p:cNvSpPr>
          <p:nvPr>
            <p:ph type="title"/>
          </p:nvPr>
        </p:nvSpPr>
        <p:spPr>
          <a:xfrm>
            <a:off x="433352" y="731837"/>
            <a:ext cx="8229600" cy="582612"/>
          </a:xfrm>
        </p:spPr>
        <p:txBody>
          <a:bodyPr/>
          <a:lstStyle/>
          <a:p>
            <a:pPr algn="ctr"/>
            <a:r>
              <a:rPr lang="cs-CZ" sz="2800" dirty="0">
                <a:latin typeface="Arial" panose="020B0604020202020204" pitchFamily="34" charset="0"/>
                <a:cs typeface="Arial" panose="020B0604020202020204" pitchFamily="34" charset="0"/>
              </a:rPr>
              <a:t>Nejčastější chyby v ZoU</a:t>
            </a:r>
          </a:p>
        </p:txBody>
      </p:sp>
      <p:sp>
        <p:nvSpPr>
          <p:cNvPr id="5" name="Zástupný symbol pro číslo snímku 4">
            <a:extLst>
              <a:ext uri="{FF2B5EF4-FFF2-40B4-BE49-F238E27FC236}">
                <a16:creationId xmlns:a16="http://schemas.microsoft.com/office/drawing/2014/main" id="{7A6D69B4-7E64-4061-9910-D241052B2C5A}"/>
              </a:ext>
            </a:extLst>
          </p:cNvPr>
          <p:cNvSpPr>
            <a:spLocks noGrp="1"/>
          </p:cNvSpPr>
          <p:nvPr>
            <p:ph type="sldNum" sz="quarter" idx="12"/>
          </p:nvPr>
        </p:nvSpPr>
        <p:spPr/>
        <p:txBody>
          <a:bodyPr/>
          <a:lstStyle/>
          <a:p>
            <a:fld id="{4000C4B2-41BC-D741-8B94-B76DB6967C01}" type="slidenum">
              <a:rPr lang="en-US" smtClean="0"/>
              <a:pPr/>
              <a:t>13</a:t>
            </a:fld>
            <a:endParaRPr lang="en-US" dirty="0"/>
          </a:p>
        </p:txBody>
      </p:sp>
    </p:spTree>
    <p:extLst>
      <p:ext uri="{BB962C8B-B14F-4D97-AF65-F5344CB8AC3E}">
        <p14:creationId xmlns:p14="http://schemas.microsoft.com/office/powerpoint/2010/main" val="219495440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4893150-61F4-4A88-87B8-94101C5A9DA6}"/>
              </a:ext>
            </a:extLst>
          </p:cNvPr>
          <p:cNvSpPr>
            <a:spLocks noGrp="1"/>
          </p:cNvSpPr>
          <p:nvPr>
            <p:ph idx="1"/>
          </p:nvPr>
        </p:nvSpPr>
        <p:spPr>
          <a:xfrm>
            <a:off x="683568" y="1513897"/>
            <a:ext cx="7700425" cy="4819290"/>
          </a:xfrm>
        </p:spPr>
        <p:txBody>
          <a:bodyPr/>
          <a:lstStyle/>
          <a:p>
            <a:pPr algn="just"/>
            <a:r>
              <a:rPr lang="cs-CZ" b="1" dirty="0"/>
              <a:t>Neúplně doložená účetní evidence majetku (výstupů projektu)</a:t>
            </a:r>
          </a:p>
          <a:p>
            <a:pPr marL="285750" indent="-285750" algn="just">
              <a:buFont typeface="Arial" panose="020B0604020202020204" pitchFamily="34" charset="0"/>
              <a:buChar char="•"/>
            </a:pPr>
            <a:r>
              <a:rPr lang="cs-CZ" dirty="0"/>
              <a:t>Doložení  aktuálními   účetními   doklady,   soupisy,   popisem  o zachování neinvestičních výstupů projektu.</a:t>
            </a:r>
          </a:p>
          <a:p>
            <a:pPr algn="just"/>
            <a:endParaRPr lang="cs-CZ" dirty="0"/>
          </a:p>
          <a:p>
            <a:pPr algn="just"/>
            <a:r>
              <a:rPr lang="cs-CZ" b="1" dirty="0"/>
              <a:t>Nedoložení povinných příloh ZoU či vložení příloh ZoU na špatnou záložku</a:t>
            </a:r>
          </a:p>
          <a:p>
            <a:pPr marL="285750" indent="-285750" algn="just">
              <a:buFont typeface="Arial" panose="020B0604020202020204" pitchFamily="34" charset="0"/>
              <a:buChar char="•"/>
            </a:pPr>
            <a:r>
              <a:rPr lang="cs-CZ" dirty="0"/>
              <a:t>Přílohy ZoU vkládat na záložku „Dokumenty projektu“, nikoliv na záložku „Dokumenty zprávy“ (slouží pro vložení popisu, který se nevejde do ZoU).</a:t>
            </a:r>
          </a:p>
          <a:p>
            <a:pPr algn="just"/>
            <a:endParaRPr lang="cs-CZ" dirty="0"/>
          </a:p>
          <a:p>
            <a:pPr algn="just"/>
            <a:r>
              <a:rPr lang="cs-CZ" b="1" dirty="0"/>
              <a:t>Nevyplnění záložky „Firemní proměnné“</a:t>
            </a:r>
          </a:p>
          <a:p>
            <a:pPr marL="285750" indent="-285750" algn="just">
              <a:buFont typeface="Arial" panose="020B0604020202020204" pitchFamily="34" charset="0"/>
              <a:buChar char="•"/>
            </a:pPr>
            <a:r>
              <a:rPr lang="cs-CZ" dirty="0"/>
              <a:t>Vyplnění je povinné pro podnikatelské subjekty.</a:t>
            </a:r>
          </a:p>
        </p:txBody>
      </p:sp>
      <p:sp>
        <p:nvSpPr>
          <p:cNvPr id="3" name="Zástupný symbol pro zápatí 2">
            <a:extLst>
              <a:ext uri="{FF2B5EF4-FFF2-40B4-BE49-F238E27FC236}">
                <a16:creationId xmlns:a16="http://schemas.microsoft.com/office/drawing/2014/main" id="{C7BC8429-C5FA-49FC-BF6E-74D322C7690F}"/>
              </a:ext>
            </a:extLst>
          </p:cNvPr>
          <p:cNvSpPr>
            <a:spLocks noGrp="1"/>
          </p:cNvSpPr>
          <p:nvPr>
            <p:ph type="ftr" sz="quarter" idx="11"/>
          </p:nvPr>
        </p:nvSpPr>
        <p:spPr/>
        <p:txBody>
          <a:bodyPr/>
          <a:lstStyle/>
          <a:p>
            <a:endParaRPr lang="en-US"/>
          </a:p>
        </p:txBody>
      </p:sp>
      <p:sp>
        <p:nvSpPr>
          <p:cNvPr id="4" name="Nadpis 3">
            <a:extLst>
              <a:ext uri="{FF2B5EF4-FFF2-40B4-BE49-F238E27FC236}">
                <a16:creationId xmlns:a16="http://schemas.microsoft.com/office/drawing/2014/main" id="{302B564D-4F90-46A7-8605-CD98F1F98C04}"/>
              </a:ext>
            </a:extLst>
          </p:cNvPr>
          <p:cNvSpPr>
            <a:spLocks noGrp="1"/>
          </p:cNvSpPr>
          <p:nvPr>
            <p:ph type="title"/>
          </p:nvPr>
        </p:nvSpPr>
        <p:spPr>
          <a:xfrm>
            <a:off x="457200" y="564047"/>
            <a:ext cx="8229600" cy="822325"/>
          </a:xfrm>
        </p:spPr>
        <p:txBody>
          <a:bodyPr/>
          <a:lstStyle/>
          <a:p>
            <a:pPr algn="ctr"/>
            <a:r>
              <a:rPr lang="cs-CZ" sz="2800" dirty="0">
                <a:latin typeface="Arial" panose="020B0604020202020204" pitchFamily="34" charset="0"/>
                <a:cs typeface="Arial" panose="020B0604020202020204" pitchFamily="34" charset="0"/>
              </a:rPr>
              <a:t>Nejčastější chyby v ZoU</a:t>
            </a:r>
          </a:p>
        </p:txBody>
      </p:sp>
      <p:sp>
        <p:nvSpPr>
          <p:cNvPr id="5" name="Zástupný symbol pro číslo snímku 4">
            <a:extLst>
              <a:ext uri="{FF2B5EF4-FFF2-40B4-BE49-F238E27FC236}">
                <a16:creationId xmlns:a16="http://schemas.microsoft.com/office/drawing/2014/main" id="{D916FB55-8DEB-47D6-8E76-036C96E358AC}"/>
              </a:ext>
            </a:extLst>
          </p:cNvPr>
          <p:cNvSpPr>
            <a:spLocks noGrp="1"/>
          </p:cNvSpPr>
          <p:nvPr>
            <p:ph type="sldNum" sz="quarter" idx="12"/>
          </p:nvPr>
        </p:nvSpPr>
        <p:spPr/>
        <p:txBody>
          <a:bodyPr/>
          <a:lstStyle/>
          <a:p>
            <a:fld id="{4000C4B2-41BC-D741-8B94-B76DB6967C01}" type="slidenum">
              <a:rPr lang="en-US" smtClean="0"/>
              <a:pPr/>
              <a:t>14</a:t>
            </a:fld>
            <a:endParaRPr lang="en-US" dirty="0"/>
          </a:p>
        </p:txBody>
      </p:sp>
    </p:spTree>
    <p:extLst>
      <p:ext uri="{BB962C8B-B14F-4D97-AF65-F5344CB8AC3E}">
        <p14:creationId xmlns:p14="http://schemas.microsoft.com/office/powerpoint/2010/main" val="40838154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938585"/>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Děkujeme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15</a:t>
            </a:fld>
            <a:endParaRPr lang="en-US" dirty="0"/>
          </a:p>
        </p:txBody>
      </p:sp>
      <p:sp>
        <p:nvSpPr>
          <p:cNvPr id="5" name="TextovéPole 4">
            <a:extLst>
              <a:ext uri="{FF2B5EF4-FFF2-40B4-BE49-F238E27FC236}">
                <a16:creationId xmlns:a16="http://schemas.microsoft.com/office/drawing/2014/main" id="{E9A2E02B-F749-42D2-A442-D4CF888C3172}"/>
              </a:ext>
            </a:extLst>
          </p:cNvPr>
          <p:cNvSpPr txBox="1"/>
          <p:nvPr/>
        </p:nvSpPr>
        <p:spPr>
          <a:xfrm>
            <a:off x="896983" y="4740946"/>
            <a:ext cx="5669280" cy="1200329"/>
          </a:xfrm>
          <a:prstGeom prst="rect">
            <a:avLst/>
          </a:prstGeom>
          <a:noFill/>
        </p:spPr>
        <p:txBody>
          <a:bodyPr wrap="square" rtlCol="0">
            <a:spAutoFit/>
          </a:bodyPr>
          <a:lstStyle/>
          <a:p>
            <a:r>
              <a:rPr lang="cs-CZ" b="1" dirty="0">
                <a:solidFill>
                  <a:schemeClr val="bg1"/>
                </a:solidFill>
              </a:rPr>
              <a:t>Mgr. Petra Janecká</a:t>
            </a:r>
          </a:p>
          <a:p>
            <a:r>
              <a:rPr lang="cs-CZ" dirty="0">
                <a:solidFill>
                  <a:schemeClr val="bg1"/>
                </a:solidFill>
              </a:rPr>
              <a:t>Územní odbor IROP pro Liberecký kraj</a:t>
            </a:r>
          </a:p>
          <a:p>
            <a:r>
              <a:rPr lang="cs-CZ" dirty="0">
                <a:solidFill>
                  <a:schemeClr val="bg1"/>
                </a:solidFill>
              </a:rPr>
              <a:t>Vedoucí oddělení hodnocení a kontroly </a:t>
            </a:r>
          </a:p>
          <a:p>
            <a:r>
              <a:rPr lang="cs-CZ" dirty="0">
                <a:solidFill>
                  <a:schemeClr val="bg1"/>
                </a:solidFill>
                <a:hlinkClick r:id="rId3">
                  <a:extLst>
                    <a:ext uri="{A12FA001-AC4F-418D-AE19-62706E023703}">
                      <ahyp:hlinkClr xmlns:ahyp="http://schemas.microsoft.com/office/drawing/2018/hyperlinkcolor" val="tx"/>
                    </a:ext>
                  </a:extLst>
                </a:hlinkClick>
              </a:rPr>
              <a:t>petra.janecka@crr.cz</a:t>
            </a:r>
            <a:r>
              <a:rPr lang="cs-CZ" dirty="0">
                <a:solidFill>
                  <a:schemeClr val="bg1"/>
                </a:solidFill>
              </a:rPr>
              <a:t>, 734 798 018</a:t>
            </a:r>
          </a:p>
        </p:txBody>
      </p:sp>
    </p:spTree>
    <p:extLst>
      <p:ext uri="{BB962C8B-B14F-4D97-AF65-F5344CB8AC3E}">
        <p14:creationId xmlns:p14="http://schemas.microsoft.com/office/powerpoint/2010/main" val="106558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43823" y="1091278"/>
            <a:ext cx="7225808" cy="4352227"/>
          </a:xfrm>
        </p:spPr>
        <p:txBody>
          <a:bodyPr>
            <a:normAutofit/>
          </a:bodyPr>
          <a:lstStyle/>
          <a:p>
            <a:pPr marL="285750" indent="-285750">
              <a:buFont typeface="Arial" charset="0"/>
              <a:buChar char="•"/>
            </a:pPr>
            <a:endParaRPr lang="cs-CZ" dirty="0">
              <a:solidFill>
                <a:srgbClr val="FFC000"/>
              </a:solidFill>
            </a:endParaRPr>
          </a:p>
          <a:p>
            <a:pPr marL="342000" indent="-342000" algn="just">
              <a:lnSpc>
                <a:spcPct val="120000"/>
              </a:lnSpc>
              <a:spcBef>
                <a:spcPts val="1200"/>
              </a:spcBef>
              <a:buFont typeface="Arial" panose="020B0604020202020204" pitchFamily="34" charset="0"/>
              <a:buChar char="•"/>
            </a:pPr>
            <a:r>
              <a:rPr lang="cs-CZ" dirty="0"/>
              <a:t>Doba, po kterou musí příjemce </a:t>
            </a:r>
            <a:r>
              <a:rPr lang="cs-CZ" b="1" dirty="0"/>
              <a:t>udržet výstupy projektu </a:t>
            </a:r>
            <a:r>
              <a:rPr lang="cs-CZ" dirty="0"/>
              <a:t>v souladu s čl. 71 obecného nařízení.</a:t>
            </a:r>
          </a:p>
          <a:p>
            <a:pPr marL="342000" indent="-342000" algn="just">
              <a:lnSpc>
                <a:spcPct val="120000"/>
              </a:lnSpc>
              <a:spcBef>
                <a:spcPts val="1200"/>
              </a:spcBef>
              <a:buFont typeface="Arial" panose="020B0604020202020204" pitchFamily="34" charset="0"/>
              <a:buChar char="•"/>
            </a:pPr>
            <a:r>
              <a:rPr lang="cs-CZ" dirty="0"/>
              <a:t>Doba udržitelnosti je stanovená </a:t>
            </a:r>
            <a:r>
              <a:rPr lang="cs-CZ" b="1" dirty="0"/>
              <a:t>na pět let</a:t>
            </a:r>
            <a:r>
              <a:rPr lang="cs-CZ" dirty="0"/>
              <a:t> od data nastavení centrálního stavu „Projekt finančně ukončen ze strany ŘO“ v MS2014+ (PP41)</a:t>
            </a:r>
          </a:p>
          <a:p>
            <a:pPr marL="342000" indent="-342000" algn="just">
              <a:lnSpc>
                <a:spcPct val="120000"/>
              </a:lnSpc>
              <a:spcBef>
                <a:spcPts val="1200"/>
              </a:spcBef>
              <a:buFont typeface="Arial" panose="020B0604020202020204" pitchFamily="34" charset="0"/>
              <a:buChar char="•"/>
            </a:pPr>
            <a:r>
              <a:rPr lang="cs-CZ" b="1" dirty="0"/>
              <a:t>Harmonogram</a:t>
            </a:r>
            <a:r>
              <a:rPr lang="cs-CZ" dirty="0"/>
              <a:t> podání </a:t>
            </a:r>
            <a:r>
              <a:rPr lang="cs-CZ" dirty="0" err="1"/>
              <a:t>ZoU</a:t>
            </a:r>
            <a:r>
              <a:rPr lang="cs-CZ" dirty="0"/>
              <a:t> se v MS2014+ generuje automaticky po nastavení stavu PP41.</a:t>
            </a:r>
          </a:p>
          <a:p>
            <a:pPr marL="342000" indent="-342000" algn="just">
              <a:lnSpc>
                <a:spcPct val="120000"/>
              </a:lnSpc>
              <a:spcBef>
                <a:spcPts val="1200"/>
              </a:spcBef>
              <a:buFont typeface="Arial" panose="020B0604020202020204" pitchFamily="34" charset="0"/>
              <a:buChar char="•"/>
            </a:pPr>
            <a:endParaRPr lang="cs-CZ" sz="3200" dirty="0"/>
          </a:p>
          <a:p>
            <a:pPr marL="342900" indent="-342900" algn="just">
              <a:buFont typeface="Arial" panose="020B0604020202020204" pitchFamily="34" charset="0"/>
              <a:buChar char="•"/>
            </a:pPr>
            <a:endParaRPr lang="cs-CZ" sz="2000" dirty="0"/>
          </a:p>
          <a:p>
            <a:pPr marL="444500" lvl="2" indent="0">
              <a:spcBef>
                <a:spcPct val="20000"/>
              </a:spcBef>
              <a:spcAft>
                <a:spcPts val="200"/>
              </a:spcAft>
              <a:buNone/>
            </a:pPr>
            <a:endParaRPr lang="cs-CZ" sz="1800" dirty="0">
              <a:solidFill>
                <a:schemeClr val="tx1"/>
              </a:solidFill>
            </a:endParaRPr>
          </a:p>
          <a:p>
            <a:pPr marL="730250" lvl="2" indent="-285750">
              <a:spcBef>
                <a:spcPct val="20000"/>
              </a:spcBef>
              <a:spcAft>
                <a:spcPts val="200"/>
              </a:spcAft>
              <a:buFont typeface="Arial" charset="0"/>
              <a:buChar char="•"/>
            </a:pPr>
            <a:endParaRPr lang="cs-CZ" sz="1800" dirty="0">
              <a:solidFill>
                <a:schemeClr val="tx1"/>
              </a:solidFill>
            </a:endParaRPr>
          </a:p>
          <a:p>
            <a:pPr marL="285750" indent="-285750">
              <a:buFont typeface="Arial" charset="0"/>
              <a:buChar char="•"/>
            </a:pPr>
            <a:endParaRPr lang="cs-CZ" dirty="0"/>
          </a:p>
          <a:p>
            <a:pPr marL="285750" indent="-285750">
              <a:buFont typeface="Arial" charset="0"/>
              <a:buChar char="•"/>
            </a:pPr>
            <a:endParaRPr lang="cs-CZ" dirty="0"/>
          </a:p>
        </p:txBody>
      </p:sp>
      <p:sp>
        <p:nvSpPr>
          <p:cNvPr id="3" name="Zástupný symbol pro zápatí 2">
            <a:extLst>
              <a:ext uri="{FF2B5EF4-FFF2-40B4-BE49-F238E27FC236}">
                <a16:creationId xmlns:a16="http://schemas.microsoft.com/office/drawing/2014/main" id="{E55FD100-8FDB-4F4B-B78F-6DD615291B9B}"/>
              </a:ext>
            </a:extLst>
          </p:cNvPr>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1075765" y="875273"/>
            <a:ext cx="6961924" cy="591218"/>
          </a:xfrm>
        </p:spPr>
        <p:txBody>
          <a:bodyPr/>
          <a:lstStyle/>
          <a:p>
            <a:pPr algn="ctr"/>
            <a:r>
              <a:rPr lang="cs-CZ" sz="2800" dirty="0">
                <a:latin typeface="Arial" panose="020B0604020202020204" pitchFamily="34" charset="0"/>
                <a:cs typeface="Arial" panose="020B0604020202020204" pitchFamily="34" charset="0"/>
              </a:rPr>
              <a:t>Udržitelnost</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a:t>
            </a:fld>
            <a:endParaRPr lang="en-US" dirty="0"/>
          </a:p>
        </p:txBody>
      </p:sp>
    </p:spTree>
    <p:extLst>
      <p:ext uri="{BB962C8B-B14F-4D97-AF65-F5344CB8AC3E}">
        <p14:creationId xmlns:p14="http://schemas.microsoft.com/office/powerpoint/2010/main" val="33763742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86375" y="1532597"/>
            <a:ext cx="7700425" cy="4536509"/>
          </a:xfrm>
        </p:spPr>
        <p:txBody>
          <a:bodyPr>
            <a:noAutofit/>
          </a:bodyPr>
          <a:lstStyle/>
          <a:p>
            <a:pPr marL="342900" indent="-342900" algn="just">
              <a:spcBef>
                <a:spcPts val="1200"/>
              </a:spcBef>
              <a:buFont typeface="Arial" panose="020B0604020202020204" pitchFamily="34" charset="0"/>
              <a:buChar char="•"/>
            </a:pPr>
            <a:r>
              <a:rPr lang="cs-CZ" dirty="0"/>
              <a:t>Obecná pravidla pro žadatele a příjemce (OPŽP), zejm. kap. 20</a:t>
            </a:r>
          </a:p>
          <a:p>
            <a:pPr marL="342900" indent="-342900" algn="just">
              <a:spcBef>
                <a:spcPts val="1200"/>
              </a:spcBef>
              <a:buFont typeface="Arial" panose="020B0604020202020204" pitchFamily="34" charset="0"/>
              <a:buChar char="•"/>
            </a:pPr>
            <a:r>
              <a:rPr lang="cs-CZ" dirty="0"/>
              <a:t>Příloha OPŽP č. 34 „Postup pro vyplňování Zprávy o  udržitelnosti v MS2014+“</a:t>
            </a:r>
          </a:p>
          <a:p>
            <a:pPr marL="342900" indent="-342900" algn="just">
              <a:spcBef>
                <a:spcPts val="1200"/>
              </a:spcBef>
              <a:buFont typeface="Wingdings" panose="05000000000000000000" pitchFamily="2" charset="2"/>
              <a:buChar char="Ø"/>
            </a:pPr>
            <a:r>
              <a:rPr lang="cs-CZ" dirty="0">
                <a:hlinkClick r:id="rId5"/>
              </a:rPr>
              <a:t>https://irop.mmr.cz/cs/zadatele-a-prijemci/dokumenty/zakladni-dokumenty/obecna-pravidla-pro-zadatele-a-prijemce/obecna-pravidla-aktualni-verze</a:t>
            </a:r>
            <a:endParaRPr lang="cs-CZ" dirty="0"/>
          </a:p>
          <a:p>
            <a:pPr marL="342900" indent="-342900" algn="just">
              <a:spcBef>
                <a:spcPts val="1200"/>
              </a:spcBef>
              <a:buFont typeface="Arial" panose="020B0604020202020204" pitchFamily="34" charset="0"/>
              <a:buChar char="•"/>
            </a:pPr>
            <a:r>
              <a:rPr lang="cs-CZ" dirty="0"/>
              <a:t>Specifická pravidla příslušné výzvy IROP</a:t>
            </a:r>
          </a:p>
          <a:p>
            <a:pPr marL="342900" indent="-342900" algn="just">
              <a:spcBef>
                <a:spcPts val="1200"/>
              </a:spcBef>
              <a:buFont typeface="Arial" panose="020B0604020202020204" pitchFamily="34" charset="0"/>
              <a:buChar char="•"/>
            </a:pPr>
            <a:r>
              <a:rPr lang="cs-CZ" dirty="0"/>
              <a:t>Právní akt a Podmínky</a:t>
            </a:r>
          </a:p>
          <a:p>
            <a:pPr marL="342900" indent="-342900" algn="just">
              <a:spcBef>
                <a:spcPts val="1200"/>
              </a:spcBef>
              <a:buFont typeface="Arial" panose="020B0604020202020204" pitchFamily="34" charset="0"/>
              <a:buChar char="•"/>
            </a:pPr>
            <a:r>
              <a:rPr lang="cs-CZ" dirty="0"/>
              <a:t>Závazné stanovisko ŘO IROP č. 20 k mimořádným opatřením zavedeným z důvodu výskytu COVID-19</a:t>
            </a:r>
          </a:p>
          <a:p>
            <a:pPr marL="342900" indent="-342900" algn="just">
              <a:spcBef>
                <a:spcPts val="1200"/>
              </a:spcBef>
              <a:buFont typeface="Wingdings" panose="05000000000000000000" pitchFamily="2" charset="2"/>
              <a:buChar char="Ø"/>
            </a:pPr>
            <a:r>
              <a:rPr lang="cs-CZ" dirty="0">
                <a:hlinkClick r:id="rId6"/>
              </a:rPr>
              <a:t>https://irop.mmr.cz/cs/ostatni/web/novinky/zavazne-stanovisko-ro-irop-c-20-k-mimoradnym-opat</a:t>
            </a:r>
            <a:endParaRPr lang="cs-CZ" dirty="0"/>
          </a:p>
          <a:p>
            <a:pPr marL="342900" indent="-342900" algn="just">
              <a:spcBef>
                <a:spcPts val="1200"/>
              </a:spcBef>
              <a:buFont typeface="Arial" panose="020B0604020202020204" pitchFamily="34" charset="0"/>
              <a:buChar char="•"/>
            </a:pPr>
            <a:endParaRPr lang="cs-CZ" sz="2000" dirty="0"/>
          </a:p>
          <a:p>
            <a:pPr marL="342900" indent="-342900" algn="just">
              <a:spcBef>
                <a:spcPts val="1200"/>
              </a:spcBef>
              <a:buFont typeface="Arial" panose="020B0604020202020204" pitchFamily="34" charset="0"/>
              <a:buChar char="•"/>
            </a:pPr>
            <a:endParaRPr lang="cs-CZ" sz="2000" dirty="0"/>
          </a:p>
          <a:p>
            <a:pPr algn="just"/>
            <a:endParaRPr lang="cs-CZ" sz="2000" dirty="0"/>
          </a:p>
        </p:txBody>
      </p:sp>
      <p:sp>
        <p:nvSpPr>
          <p:cNvPr id="3" name="Zástupný symbol pro zápatí 2">
            <a:extLst>
              <a:ext uri="{FF2B5EF4-FFF2-40B4-BE49-F238E27FC236}">
                <a16:creationId xmlns:a16="http://schemas.microsoft.com/office/drawing/2014/main" id="{5C78603F-5BA7-4795-BB6E-45D45E03C460}"/>
              </a:ext>
            </a:extLst>
          </p:cNvPr>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1111623" y="895710"/>
            <a:ext cx="7575177" cy="822325"/>
          </a:xfrm>
        </p:spPr>
        <p:txBody>
          <a:bodyPr>
            <a:normAutofit/>
          </a:bodyPr>
          <a:lstStyle/>
          <a:p>
            <a:pPr algn="ctr"/>
            <a:r>
              <a:rPr lang="cs-CZ" sz="2800" dirty="0">
                <a:latin typeface="Arial" panose="020B0604020202020204" pitchFamily="34" charset="0"/>
                <a:cs typeface="Arial" panose="020B0604020202020204" pitchFamily="34" charset="0"/>
              </a:rPr>
              <a:t>Dokumentace</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a:t>
            </a:fld>
            <a:endParaRPr lang="en-US" dirty="0"/>
          </a:p>
        </p:txBody>
      </p:sp>
    </p:spTree>
    <p:extLst>
      <p:ext uri="{BB962C8B-B14F-4D97-AF65-F5344CB8AC3E}">
        <p14:creationId xmlns:p14="http://schemas.microsoft.com/office/powerpoint/2010/main" val="163384863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86375" y="1532597"/>
            <a:ext cx="7700425" cy="4429693"/>
          </a:xfrm>
        </p:spPr>
        <p:txBody>
          <a:bodyPr>
            <a:normAutofit fontScale="92500" lnSpcReduction="10000"/>
          </a:bodyPr>
          <a:lstStyle/>
          <a:p>
            <a:endParaRPr lang="cs-CZ" sz="2000" dirty="0"/>
          </a:p>
          <a:p>
            <a:pPr marL="342900" indent="-342900">
              <a:lnSpc>
                <a:spcPct val="120000"/>
              </a:lnSpc>
              <a:spcBef>
                <a:spcPts val="600"/>
              </a:spcBef>
              <a:buFont typeface="Arial" panose="020B0604020202020204" pitchFamily="34" charset="0"/>
              <a:buChar char="•"/>
            </a:pPr>
            <a:r>
              <a:rPr lang="cs-CZ" sz="1900" dirty="0"/>
              <a:t>Informace na webu Centra:</a:t>
            </a:r>
          </a:p>
          <a:p>
            <a:pPr marL="342900" indent="-342900">
              <a:lnSpc>
                <a:spcPct val="120000"/>
              </a:lnSpc>
              <a:spcBef>
                <a:spcPts val="600"/>
              </a:spcBef>
              <a:buFont typeface="Wingdings" panose="05000000000000000000" pitchFamily="2" charset="2"/>
              <a:buChar char="Ø"/>
            </a:pPr>
            <a:r>
              <a:rPr lang="cs-CZ" sz="1900" u="sng" dirty="0">
                <a:hlinkClick r:id="rId3"/>
              </a:rPr>
              <a:t>https://www.crr.cz/irop/projekt/udrzitelnost-projektu/</a:t>
            </a:r>
            <a:endParaRPr lang="cs-CZ" sz="1900" dirty="0"/>
          </a:p>
          <a:p>
            <a:pPr marL="342900" indent="-342900">
              <a:lnSpc>
                <a:spcPct val="120000"/>
              </a:lnSpc>
              <a:spcBef>
                <a:spcPts val="600"/>
              </a:spcBef>
              <a:buFont typeface="Arial" panose="020B0604020202020204" pitchFamily="34" charset="0"/>
              <a:buChar char="•"/>
            </a:pPr>
            <a:endParaRPr lang="cs-CZ" sz="1900" dirty="0"/>
          </a:p>
          <a:p>
            <a:pPr marL="342900" indent="-342900">
              <a:lnSpc>
                <a:spcPct val="120000"/>
              </a:lnSpc>
              <a:spcBef>
                <a:spcPts val="600"/>
              </a:spcBef>
              <a:buFont typeface="Arial" panose="020B0604020202020204" pitchFamily="34" charset="0"/>
              <a:buChar char="•"/>
            </a:pPr>
            <a:r>
              <a:rPr lang="cs-CZ" sz="1900" dirty="0"/>
              <a:t>Seznamy povinných příloh zpráv o udržitelnosti: </a:t>
            </a:r>
          </a:p>
          <a:p>
            <a:pPr marL="342900" indent="-342900">
              <a:lnSpc>
                <a:spcPct val="120000"/>
              </a:lnSpc>
              <a:spcBef>
                <a:spcPts val="600"/>
              </a:spcBef>
              <a:buFont typeface="Wingdings" panose="05000000000000000000" pitchFamily="2" charset="2"/>
              <a:buChar char="Ø"/>
            </a:pPr>
            <a:r>
              <a:rPr lang="cs-CZ" sz="1900" dirty="0">
                <a:hlinkClick r:id="rId4"/>
              </a:rPr>
              <a:t>https://www.crr.cz/irop/vyzvy/seznamy-povinnych-priloh-zprav-o-udrzitelnosti/</a:t>
            </a:r>
            <a:endParaRPr lang="cs-CZ" sz="1900" dirty="0"/>
          </a:p>
          <a:p>
            <a:pPr marL="342900" indent="-342900">
              <a:lnSpc>
                <a:spcPct val="120000"/>
              </a:lnSpc>
              <a:spcBef>
                <a:spcPts val="600"/>
              </a:spcBef>
              <a:buFont typeface="Arial" panose="020B0604020202020204" pitchFamily="34" charset="0"/>
              <a:buChar char="•"/>
            </a:pPr>
            <a:endParaRPr lang="cs-CZ" sz="1900" dirty="0"/>
          </a:p>
          <a:p>
            <a:pPr marL="342900" indent="-342900">
              <a:lnSpc>
                <a:spcPct val="120000"/>
              </a:lnSpc>
              <a:spcBef>
                <a:spcPts val="600"/>
              </a:spcBef>
              <a:buFont typeface="Arial" panose="020B0604020202020204" pitchFamily="34" charset="0"/>
              <a:buChar char="•"/>
            </a:pPr>
            <a:r>
              <a:rPr lang="cs-CZ" sz="1900" dirty="0"/>
              <a:t>Kontrolní listy pro kontrolu zpráv o udržitelnosti: </a:t>
            </a:r>
          </a:p>
          <a:p>
            <a:pPr marL="342900" indent="-342900">
              <a:lnSpc>
                <a:spcPct val="120000"/>
              </a:lnSpc>
              <a:spcBef>
                <a:spcPts val="600"/>
              </a:spcBef>
              <a:buFont typeface="Wingdings" panose="05000000000000000000" pitchFamily="2" charset="2"/>
              <a:buChar char="Ø"/>
            </a:pPr>
            <a:r>
              <a:rPr lang="cs-CZ" sz="1900" dirty="0">
                <a:hlinkClick r:id="rId5"/>
              </a:rPr>
              <a:t>https://www.crr.cz/irop/vyzvy/kontrolni-listy/kontrolni-listy-pro-kontrolu-zprav-o-udrzitelnosti-projektu/</a:t>
            </a:r>
            <a:endParaRPr lang="cs-CZ" sz="1900" dirty="0"/>
          </a:p>
          <a:p>
            <a:pPr marL="342900" indent="-342900">
              <a:lnSpc>
                <a:spcPct val="120000"/>
              </a:lnSpc>
              <a:spcBef>
                <a:spcPts val="600"/>
              </a:spcBef>
              <a:buFont typeface="Arial" panose="020B0604020202020204" pitchFamily="34" charset="0"/>
              <a:buChar char="•"/>
            </a:pPr>
            <a:endParaRPr lang="cs-CZ" sz="2000" dirty="0"/>
          </a:p>
          <a:p>
            <a:pPr marL="342900" indent="-342900">
              <a:spcBef>
                <a:spcPts val="1200"/>
              </a:spcBef>
              <a:buFont typeface="Arial" panose="020B0604020202020204" pitchFamily="34" charset="0"/>
              <a:buChar char="•"/>
            </a:pPr>
            <a:endParaRPr lang="cs-CZ" sz="2000" dirty="0"/>
          </a:p>
          <a:p>
            <a:endParaRPr lang="cs-CZ" sz="2400" dirty="0"/>
          </a:p>
        </p:txBody>
      </p:sp>
      <p:sp>
        <p:nvSpPr>
          <p:cNvPr id="3" name="Zástupný symbol pro zápatí 2">
            <a:extLst>
              <a:ext uri="{FF2B5EF4-FFF2-40B4-BE49-F238E27FC236}">
                <a16:creationId xmlns:a16="http://schemas.microsoft.com/office/drawing/2014/main" id="{5C78603F-5BA7-4795-BB6E-45D45E03C460}"/>
              </a:ext>
            </a:extLst>
          </p:cNvPr>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1076022" y="895710"/>
            <a:ext cx="7210022" cy="822325"/>
          </a:xfrm>
        </p:spPr>
        <p:txBody>
          <a:bodyPr>
            <a:normAutofit/>
          </a:bodyPr>
          <a:lstStyle/>
          <a:p>
            <a:pPr algn="ctr"/>
            <a:r>
              <a:rPr lang="cs-CZ" sz="2800" dirty="0">
                <a:latin typeface="Arial" panose="020B0604020202020204" pitchFamily="34" charset="0"/>
                <a:cs typeface="Arial" panose="020B0604020202020204" pitchFamily="34" charset="0"/>
              </a:rPr>
              <a:t>Další podpůrné materiály</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a:t>
            </a:fld>
            <a:endParaRPr lang="en-US" dirty="0"/>
          </a:p>
        </p:txBody>
      </p:sp>
    </p:spTree>
    <p:extLst>
      <p:ext uri="{BB962C8B-B14F-4D97-AF65-F5344CB8AC3E}">
        <p14:creationId xmlns:p14="http://schemas.microsoft.com/office/powerpoint/2010/main" val="84745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847039" y="1655217"/>
            <a:ext cx="7225807" cy="4819290"/>
          </a:xfrm>
        </p:spPr>
        <p:txBody>
          <a:bodyPr>
            <a:normAutofit/>
          </a:bodyPr>
          <a:lstStyle/>
          <a:p>
            <a:pPr marL="342900" indent="-342900" algn="just">
              <a:spcBef>
                <a:spcPts val="600"/>
              </a:spcBef>
              <a:buFont typeface="Arial" panose="020B0604020202020204" pitchFamily="34" charset="0"/>
              <a:buChar char="•"/>
            </a:pPr>
            <a:r>
              <a:rPr lang="cs-CZ" dirty="0"/>
              <a:t>Každých dvanáct měsíců od zahájení udržitelnosti podávat v MS2014+ Průběžnou ZoU projektu (viz. kap. 14.4 OPŽP).</a:t>
            </a:r>
          </a:p>
          <a:p>
            <a:pPr marL="342900" indent="-342900" algn="just">
              <a:spcBef>
                <a:spcPts val="600"/>
              </a:spcBef>
              <a:buFont typeface="Arial" panose="020B0604020202020204" pitchFamily="34" charset="0"/>
              <a:buChar char="•"/>
            </a:pPr>
            <a:r>
              <a:rPr lang="cs-CZ" dirty="0"/>
              <a:t>Do 10 pracovních dnů ode dne ukončení udržitelnosti podat v MS2014+ Závěrečnou ZoU projektu (viz. kap. 14.4 OPŽP). </a:t>
            </a:r>
          </a:p>
          <a:p>
            <a:pPr marL="342900" indent="-342900" algn="just">
              <a:spcBef>
                <a:spcPts val="600"/>
              </a:spcBef>
              <a:buFont typeface="Arial" panose="020B0604020202020204" pitchFamily="34" charset="0"/>
              <a:buChar char="•"/>
            </a:pPr>
            <a:r>
              <a:rPr lang="cs-CZ" dirty="0"/>
              <a:t>Udržet dosažené cíle a výstupy projektu, prokázat naplnění a udržení indikátorů.</a:t>
            </a:r>
          </a:p>
          <a:p>
            <a:pPr marL="342900" indent="-342900" algn="just">
              <a:spcBef>
                <a:spcPts val="600"/>
              </a:spcBef>
              <a:buFont typeface="Arial" panose="020B0604020202020204" pitchFamily="34" charset="0"/>
              <a:buChar char="•"/>
            </a:pPr>
            <a:r>
              <a:rPr lang="cs-CZ" dirty="0"/>
              <a:t>Dodržovat pravidla publicity (viz. kap. 13 OPŽP). </a:t>
            </a:r>
          </a:p>
          <a:p>
            <a:pPr marL="342900" indent="-342900" algn="just">
              <a:spcBef>
                <a:spcPts val="600"/>
              </a:spcBef>
              <a:buFont typeface="Arial" panose="020B0604020202020204" pitchFamily="34" charset="0"/>
              <a:buChar char="•"/>
            </a:pPr>
            <a:r>
              <a:rPr lang="cs-CZ" dirty="0"/>
              <a:t>Informovat Centrum o všech zahájených externích kontrolách (viz. příloha 27 OPŽP).</a:t>
            </a:r>
          </a:p>
          <a:p>
            <a:pPr marL="342900" indent="-342900" algn="just">
              <a:spcBef>
                <a:spcPts val="600"/>
              </a:spcBef>
              <a:buFont typeface="Arial" panose="020B0604020202020204" pitchFamily="34" charset="0"/>
              <a:buChar char="•"/>
            </a:pPr>
            <a:r>
              <a:rPr lang="cs-CZ" dirty="0"/>
              <a:t>Informovat Centrum o všech změnách v projektu. V případě změn, které mají vliv na plnění Podmínek PA v bodě 6 Části III podat žádost o změnu před vlastní realizací změny. </a:t>
            </a:r>
          </a:p>
          <a:p>
            <a:pPr marL="342900" indent="-342900" algn="just">
              <a:spcBef>
                <a:spcPts val="600"/>
              </a:spcBef>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1140178" y="726813"/>
            <a:ext cx="6932668" cy="795896"/>
          </a:xfrm>
        </p:spPr>
        <p:txBody>
          <a:bodyPr>
            <a:normAutofit/>
          </a:bodyPr>
          <a:lstStyle/>
          <a:p>
            <a:pPr algn="ctr"/>
            <a:r>
              <a:rPr lang="cs-CZ" sz="2800" dirty="0">
                <a:latin typeface="Arial" panose="020B0604020202020204" pitchFamily="34" charset="0"/>
                <a:cs typeface="Arial" panose="020B0604020202020204" pitchFamily="34" charset="0"/>
              </a:rPr>
              <a:t>Povinnosti</a:t>
            </a:r>
            <a:r>
              <a:rPr lang="cs-CZ" cap="small" dirty="0">
                <a:solidFill>
                  <a:srgbClr val="0070C0"/>
                </a:solidFill>
              </a:rPr>
              <a:t> </a:t>
            </a:r>
            <a:r>
              <a:rPr lang="cs-CZ" sz="2800" dirty="0">
                <a:latin typeface="Arial" panose="020B0604020202020204" pitchFamily="34" charset="0"/>
                <a:cs typeface="Arial" panose="020B0604020202020204" pitchFamily="34" charset="0"/>
              </a:rPr>
              <a:t>příjemce</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a:t>
            </a:fld>
            <a:endParaRPr lang="en-US" dirty="0"/>
          </a:p>
        </p:txBody>
      </p:sp>
    </p:spTree>
    <p:extLst>
      <p:ext uri="{BB962C8B-B14F-4D97-AF65-F5344CB8AC3E}">
        <p14:creationId xmlns:p14="http://schemas.microsoft.com/office/powerpoint/2010/main" val="13267836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86375" y="1306874"/>
            <a:ext cx="7449413" cy="4819290"/>
          </a:xfrm>
        </p:spPr>
        <p:txBody>
          <a:bodyPr>
            <a:normAutofit/>
          </a:bodyPr>
          <a:lstStyle/>
          <a:p>
            <a:pPr marL="285750" indent="-285750">
              <a:buFont typeface="Wingdings" panose="05000000000000000000" pitchFamily="2" charset="2"/>
              <a:buChar char="Ø"/>
            </a:pPr>
            <a:endParaRPr lang="cs-CZ" dirty="0"/>
          </a:p>
          <a:p>
            <a:pPr marL="342900" indent="-342900" algn="just">
              <a:lnSpc>
                <a:spcPct val="110000"/>
              </a:lnSpc>
              <a:spcBef>
                <a:spcPts val="600"/>
              </a:spcBef>
              <a:buFont typeface="Arial" panose="020B0604020202020204" pitchFamily="34" charset="0"/>
              <a:buChar char="•"/>
            </a:pPr>
            <a:r>
              <a:rPr lang="cs-CZ" dirty="0"/>
              <a:t>Řádně vést účetní evidenci majetku pořízeného z dotace a výstup z této evidence předkládat jako přílohu ZoU a Závěrečné ZoU projektu za sledované období. Povinností příjemce je prokázat, že majetek zůstane po celou dobu udržitelnosti v jeho vlastnictví.</a:t>
            </a:r>
          </a:p>
          <a:p>
            <a:pPr marL="342900" indent="-342900" algn="just">
              <a:lnSpc>
                <a:spcPct val="110000"/>
              </a:lnSpc>
              <a:spcBef>
                <a:spcPts val="600"/>
              </a:spcBef>
              <a:buFont typeface="Arial" panose="020B0604020202020204" pitchFamily="34" charset="0"/>
              <a:buChar char="•"/>
            </a:pPr>
            <a:r>
              <a:rPr lang="cs-CZ" dirty="0"/>
              <a:t>Řádně uchovávat veškerou dokumentaci a účetní doklady související s realizací projektu minimálně do roku 2028.</a:t>
            </a:r>
          </a:p>
          <a:p>
            <a:pPr marL="342900" indent="-342900" algn="just">
              <a:lnSpc>
                <a:spcPct val="110000"/>
              </a:lnSpc>
              <a:spcBef>
                <a:spcPts val="600"/>
              </a:spcBef>
              <a:buFont typeface="Arial" panose="020B0604020202020204" pitchFamily="34" charset="0"/>
              <a:buChar char="•"/>
            </a:pPr>
            <a:r>
              <a:rPr lang="cs-CZ" dirty="0"/>
              <a:t>Veškerý pořízený majetek používat k účelu, ke kterému se příjemce zavázal v žádosti o podporu.</a:t>
            </a:r>
          </a:p>
          <a:p>
            <a:pPr marL="342900" indent="-342900" algn="just">
              <a:lnSpc>
                <a:spcPct val="110000"/>
              </a:lnSpc>
              <a:spcBef>
                <a:spcPts val="600"/>
              </a:spcBef>
              <a:buFont typeface="Arial" panose="020B0604020202020204" pitchFamily="34" charset="0"/>
              <a:buChar char="•"/>
            </a:pPr>
            <a:r>
              <a:rPr lang="cs-CZ" i="1" dirty="0"/>
              <a:t>Ve Specifických pravidlech vydaných k příslušné výzvě mohou být uvedeny bližší informace k povinnostem příjemce v době udržitelnosti</a:t>
            </a:r>
            <a:r>
              <a:rPr lang="cs-CZ" dirty="0"/>
              <a:t>.</a:t>
            </a:r>
          </a:p>
        </p:txBody>
      </p:sp>
      <p:sp>
        <p:nvSpPr>
          <p:cNvPr id="3" name="Zástupný symbol pro zápatí 2"/>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8" name="Nadpis 3">
            <a:extLst>
              <a:ext uri="{FF2B5EF4-FFF2-40B4-BE49-F238E27FC236}">
                <a16:creationId xmlns:a16="http://schemas.microsoft.com/office/drawing/2014/main" id="{8532AE5E-6FFF-4D9E-9825-905BE3C74C68}"/>
              </a:ext>
            </a:extLst>
          </p:cNvPr>
          <p:cNvSpPr txBox="1">
            <a:spLocks/>
          </p:cNvSpPr>
          <p:nvPr/>
        </p:nvSpPr>
        <p:spPr>
          <a:xfrm>
            <a:off x="986374" y="760361"/>
            <a:ext cx="7288381" cy="795896"/>
          </a:xfr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Arial" panose="020B0604020202020204" pitchFamily="34" charset="0"/>
                <a:cs typeface="Arial" panose="020B0604020202020204" pitchFamily="34" charset="0"/>
              </a:rPr>
              <a:t>Povinnosti</a:t>
            </a:r>
            <a:r>
              <a:rPr lang="cs-CZ" cap="small" dirty="0">
                <a:solidFill>
                  <a:srgbClr val="0070C0"/>
                </a:solidFill>
              </a:rPr>
              <a:t> </a:t>
            </a:r>
            <a:r>
              <a:rPr lang="cs-CZ" sz="2800" dirty="0">
                <a:latin typeface="Arial" panose="020B0604020202020204" pitchFamily="34" charset="0"/>
                <a:cs typeface="Arial" panose="020B0604020202020204" pitchFamily="34" charset="0"/>
              </a:rPr>
              <a:t>příjemce</a:t>
            </a:r>
          </a:p>
        </p:txBody>
      </p:sp>
    </p:spTree>
    <p:extLst>
      <p:ext uri="{BB962C8B-B14F-4D97-AF65-F5344CB8AC3E}">
        <p14:creationId xmlns:p14="http://schemas.microsoft.com/office/powerpoint/2010/main" val="37909582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05435" y="1332549"/>
            <a:ext cx="7377953" cy="4819290"/>
          </a:xfrm>
        </p:spPr>
        <p:txBody>
          <a:bodyPr>
            <a:noAutofit/>
          </a:bodyPr>
          <a:lstStyle/>
          <a:p>
            <a:pPr marL="342000" indent="-342000" algn="just">
              <a:spcBef>
                <a:spcPts val="600"/>
              </a:spcBef>
            </a:pPr>
            <a:r>
              <a:rPr lang="cs-CZ" b="1" dirty="0"/>
              <a:t>V ZoU je třeba popsat:</a:t>
            </a:r>
          </a:p>
          <a:p>
            <a:pPr marL="342000" indent="-342000" algn="just">
              <a:spcBef>
                <a:spcPts val="600"/>
              </a:spcBef>
              <a:buFont typeface="Arial" panose="020B0604020202020204" pitchFamily="34" charset="0"/>
              <a:buChar char="•"/>
            </a:pPr>
            <a:r>
              <a:rPr lang="cs-CZ" dirty="0"/>
              <a:t>Ú</a:t>
            </a:r>
            <a:r>
              <a:rPr lang="cs-CZ" b="0" dirty="0">
                <a:solidFill>
                  <a:schemeClr val="tx1"/>
                </a:solidFill>
              </a:rPr>
              <a:t>daje o kontaktní osobě zpracovávající ZoU</a:t>
            </a:r>
          </a:p>
          <a:p>
            <a:pPr marL="342000" indent="-342000" algn="just">
              <a:spcBef>
                <a:spcPts val="600"/>
              </a:spcBef>
              <a:buFont typeface="Arial" panose="020B0604020202020204" pitchFamily="34" charset="0"/>
              <a:buChar char="•"/>
            </a:pPr>
            <a:r>
              <a:rPr lang="cs-CZ" dirty="0"/>
              <a:t>Z</a:t>
            </a:r>
            <a:r>
              <a:rPr lang="cs-CZ" b="0" dirty="0">
                <a:solidFill>
                  <a:schemeClr val="tx1"/>
                </a:solidFill>
              </a:rPr>
              <a:t>achování účelu projektu - popis stavu projektu ve sledovaném období. </a:t>
            </a:r>
            <a:endParaRPr lang="cs-CZ" b="0" dirty="0">
              <a:solidFill>
                <a:schemeClr val="bg1">
                  <a:lumMod val="50000"/>
                </a:schemeClr>
              </a:solidFill>
            </a:endParaRPr>
          </a:p>
          <a:p>
            <a:pPr marL="342000" indent="-342000" algn="just">
              <a:spcBef>
                <a:spcPts val="600"/>
              </a:spcBef>
              <a:buFont typeface="Arial" panose="020B0604020202020204" pitchFamily="34" charset="0"/>
              <a:buChar char="•"/>
            </a:pPr>
            <a:r>
              <a:rPr lang="cs-CZ" dirty="0"/>
              <a:t>N</a:t>
            </a:r>
            <a:r>
              <a:rPr lang="cs-CZ" b="0" dirty="0">
                <a:solidFill>
                  <a:schemeClr val="tx1"/>
                </a:solidFill>
              </a:rPr>
              <a:t>aplnění indikátorů (příp. zda došlo k naplnění se </a:t>
            </a:r>
            <a:r>
              <a:rPr lang="cs-CZ" b="0" dirty="0" err="1">
                <a:solidFill>
                  <a:schemeClr val="tx1"/>
                </a:solidFill>
              </a:rPr>
              <a:t>ZZoR</a:t>
            </a:r>
            <a:r>
              <a:rPr lang="cs-CZ" b="0" dirty="0">
                <a:solidFill>
                  <a:schemeClr val="tx1"/>
                </a:solidFill>
              </a:rPr>
              <a:t> a jsou nezměněny)</a:t>
            </a:r>
          </a:p>
          <a:p>
            <a:pPr marL="342000" indent="-342000" algn="just">
              <a:spcBef>
                <a:spcPts val="600"/>
              </a:spcBef>
              <a:buFont typeface="Arial" panose="020B0604020202020204" pitchFamily="34" charset="0"/>
              <a:buChar char="•"/>
            </a:pPr>
            <a:r>
              <a:rPr lang="cs-CZ" dirty="0"/>
              <a:t>Z</a:t>
            </a:r>
            <a:r>
              <a:rPr lang="cs-CZ" b="0" dirty="0">
                <a:solidFill>
                  <a:schemeClr val="tx1"/>
                </a:solidFill>
              </a:rPr>
              <a:t>da došlo ke změnám, příp. jakým</a:t>
            </a:r>
          </a:p>
          <a:p>
            <a:pPr marL="342000" indent="-342000" algn="just">
              <a:spcBef>
                <a:spcPts val="600"/>
              </a:spcBef>
              <a:buFont typeface="Arial" panose="020B0604020202020204" pitchFamily="34" charset="0"/>
              <a:buChar char="•"/>
            </a:pPr>
            <a:r>
              <a:rPr lang="cs-CZ" dirty="0"/>
              <a:t>P</a:t>
            </a:r>
            <a:r>
              <a:rPr lang="cs-CZ" b="0" dirty="0">
                <a:solidFill>
                  <a:schemeClr val="tx1"/>
                </a:solidFill>
              </a:rPr>
              <a:t>opis plnění horizontálních principů 	(byl-li v žádosti uveden jako pozitivní nebo je na něj cíleně zaměřen)</a:t>
            </a:r>
          </a:p>
          <a:p>
            <a:pPr marL="342000" indent="-342000" algn="just">
              <a:spcBef>
                <a:spcPts val="600"/>
              </a:spcBef>
              <a:buFont typeface="Arial" panose="020B0604020202020204" pitchFamily="34" charset="0"/>
              <a:buChar char="•"/>
            </a:pPr>
            <a:r>
              <a:rPr lang="cs-CZ" dirty="0"/>
              <a:t>Z</a:t>
            </a:r>
            <a:r>
              <a:rPr lang="cs-CZ" b="0" dirty="0">
                <a:solidFill>
                  <a:schemeClr val="tx1"/>
                </a:solidFill>
              </a:rPr>
              <a:t>da na projektu proběhly nějaké externí kontroly vč. bližší specifikace</a:t>
            </a:r>
          </a:p>
          <a:p>
            <a:pPr marL="342900" indent="-342900" algn="just">
              <a:lnSpc>
                <a:spcPct val="110000"/>
              </a:lnSpc>
              <a:spcBef>
                <a:spcPts val="600"/>
              </a:spcBef>
              <a:buFont typeface="Wingdings" panose="05000000000000000000" pitchFamily="2" charset="2"/>
              <a:buChar char="Ø"/>
            </a:pPr>
            <a:endParaRPr lang="cs-CZ" b="0" dirty="0">
              <a:solidFill>
                <a:schemeClr val="tx1"/>
              </a:solidFill>
            </a:endParaRPr>
          </a:p>
          <a:p>
            <a:pPr lvl="1" indent="0" algn="just">
              <a:buNone/>
            </a:pPr>
            <a:endParaRPr lang="cs-CZ"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6" name="Nadpis 3">
            <a:extLst>
              <a:ext uri="{FF2B5EF4-FFF2-40B4-BE49-F238E27FC236}">
                <a16:creationId xmlns:a16="http://schemas.microsoft.com/office/drawing/2014/main" id="{D3A537CB-C3B4-4D0F-BC6B-538FA0B0C0BD}"/>
              </a:ext>
            </a:extLst>
          </p:cNvPr>
          <p:cNvSpPr>
            <a:spLocks noGrp="1"/>
          </p:cNvSpPr>
          <p:nvPr>
            <p:ph type="title"/>
          </p:nvPr>
        </p:nvSpPr>
        <p:spPr>
          <a:xfrm>
            <a:off x="905435" y="531929"/>
            <a:ext cx="7377953" cy="822325"/>
          </a:xfrm>
        </p:spPr>
        <p:txBody>
          <a:bodyPr/>
          <a:lstStyle/>
          <a:p>
            <a:pPr algn="ctr"/>
            <a:r>
              <a:rPr lang="cs-CZ" sz="2800" dirty="0">
                <a:latin typeface="Arial" panose="020B0604020202020204" pitchFamily="34" charset="0"/>
                <a:cs typeface="Arial" panose="020B0604020202020204" pitchFamily="34" charset="0"/>
              </a:rPr>
              <a:t>Náležitosti</a:t>
            </a:r>
            <a:r>
              <a:rPr lang="cs-CZ" cap="small" dirty="0">
                <a:solidFill>
                  <a:srgbClr val="0070C0"/>
                </a:solidFill>
              </a:rPr>
              <a:t> </a:t>
            </a:r>
            <a:r>
              <a:rPr lang="cs-CZ" sz="2800" dirty="0">
                <a:latin typeface="Arial" panose="020B0604020202020204" pitchFamily="34" charset="0"/>
                <a:cs typeface="Arial" panose="020B0604020202020204" pitchFamily="34" charset="0"/>
              </a:rPr>
              <a:t>ZoU</a:t>
            </a:r>
          </a:p>
        </p:txBody>
      </p:sp>
    </p:spTree>
    <p:extLst>
      <p:ext uri="{BB962C8B-B14F-4D97-AF65-F5344CB8AC3E}">
        <p14:creationId xmlns:p14="http://schemas.microsoft.com/office/powerpoint/2010/main" val="359175613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05435" y="1332549"/>
            <a:ext cx="7377953" cy="4819290"/>
          </a:xfrm>
        </p:spPr>
        <p:txBody>
          <a:bodyPr>
            <a:noAutofit/>
          </a:bodyPr>
          <a:lstStyle/>
          <a:p>
            <a:pPr marL="342000" indent="-342000" algn="just">
              <a:spcBef>
                <a:spcPts val="600"/>
              </a:spcBef>
            </a:pPr>
            <a:r>
              <a:rPr lang="cs-CZ" b="1" dirty="0"/>
              <a:t>K ZoU je třeba doložit:</a:t>
            </a:r>
          </a:p>
          <a:p>
            <a:pPr marL="342000" indent="-342000" algn="just">
              <a:spcBef>
                <a:spcPts val="600"/>
              </a:spcBef>
              <a:buFont typeface="Arial" panose="020B0604020202020204" pitchFamily="34" charset="0"/>
              <a:buChar char="•"/>
            </a:pPr>
            <a:r>
              <a:rPr lang="cs-CZ" dirty="0"/>
              <a:t>F</a:t>
            </a:r>
            <a:r>
              <a:rPr lang="cs-CZ" b="0" dirty="0">
                <a:solidFill>
                  <a:schemeClr val="tx1"/>
                </a:solidFill>
              </a:rPr>
              <a:t>otodokumentaci prvků publicity (je-li pro projekt relevantní)</a:t>
            </a:r>
          </a:p>
          <a:p>
            <a:pPr marL="342000" indent="-342000" algn="just">
              <a:spcBef>
                <a:spcPts val="600"/>
              </a:spcBef>
              <a:buFont typeface="Arial" panose="020B0604020202020204" pitchFamily="34" charset="0"/>
              <a:buChar char="•"/>
            </a:pPr>
            <a:r>
              <a:rPr lang="cs-CZ" dirty="0"/>
              <a:t>Fotodokumentaci projektu (je-li pro projekt relevantní),</a:t>
            </a:r>
          </a:p>
          <a:p>
            <a:pPr marL="342000" indent="-342000" algn="just">
              <a:spcBef>
                <a:spcPts val="600"/>
              </a:spcBef>
              <a:buFont typeface="Arial" panose="020B0604020202020204" pitchFamily="34" charset="0"/>
              <a:buChar char="•"/>
            </a:pPr>
            <a:r>
              <a:rPr lang="cs-CZ" dirty="0"/>
              <a:t>K</a:t>
            </a:r>
            <a:r>
              <a:rPr lang="cs-CZ" b="0" dirty="0">
                <a:solidFill>
                  <a:schemeClr val="tx1"/>
                </a:solidFill>
              </a:rPr>
              <a:t>olaudační souhlas/rozhodnutí (s 1. ZoU je-li pro projekt relevantní),</a:t>
            </a:r>
          </a:p>
          <a:p>
            <a:pPr marL="342000" indent="-342000" algn="just">
              <a:spcBef>
                <a:spcPts val="600"/>
              </a:spcBef>
              <a:buFont typeface="Arial" panose="020B0604020202020204" pitchFamily="34" charset="0"/>
              <a:buChar char="•"/>
            </a:pPr>
            <a:r>
              <a:rPr lang="cs-CZ" dirty="0"/>
              <a:t>V</a:t>
            </a:r>
            <a:r>
              <a:rPr lang="cs-CZ" b="0" dirty="0">
                <a:solidFill>
                  <a:schemeClr val="tx1"/>
                </a:solidFill>
              </a:rPr>
              <a:t>ýstupy z účetní evidence majetku (např. karty majetku, evidence veškerého majetku vč. DDHM)</a:t>
            </a:r>
          </a:p>
          <a:p>
            <a:pPr marL="342000" indent="-342000" algn="just">
              <a:spcBef>
                <a:spcPts val="600"/>
              </a:spcBef>
              <a:buFont typeface="Arial" panose="020B0604020202020204" pitchFamily="34" charset="0"/>
              <a:buChar char="•"/>
            </a:pPr>
            <a:r>
              <a:rPr lang="cs-CZ" dirty="0"/>
              <a:t>D</a:t>
            </a:r>
            <a:r>
              <a:rPr lang="cs-CZ" b="0" dirty="0">
                <a:solidFill>
                  <a:schemeClr val="tx1"/>
                </a:solidFill>
              </a:rPr>
              <a:t>oklady prokazující naplnění/udržení indikátorů (je-li to pro projekt relevantní)</a:t>
            </a:r>
          </a:p>
          <a:p>
            <a:pPr marL="342000" indent="-342000" algn="just">
              <a:spcBef>
                <a:spcPts val="600"/>
              </a:spcBef>
              <a:buFont typeface="Arial" panose="020B0604020202020204" pitchFamily="34" charset="0"/>
              <a:buChar char="•"/>
            </a:pPr>
            <a:r>
              <a:rPr lang="cs-CZ" dirty="0"/>
              <a:t>D</a:t>
            </a:r>
            <a:r>
              <a:rPr lang="cs-CZ" b="0" dirty="0">
                <a:solidFill>
                  <a:schemeClr val="tx1"/>
                </a:solidFill>
              </a:rPr>
              <a:t>alší dokumenty dle specifických pravidel konkrétní výzvy.</a:t>
            </a:r>
            <a:endParaRPr lang="cs-CZ" sz="180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6" name="Nadpis 3">
            <a:extLst>
              <a:ext uri="{FF2B5EF4-FFF2-40B4-BE49-F238E27FC236}">
                <a16:creationId xmlns:a16="http://schemas.microsoft.com/office/drawing/2014/main" id="{D3A537CB-C3B4-4D0F-BC6B-538FA0B0C0BD}"/>
              </a:ext>
            </a:extLst>
          </p:cNvPr>
          <p:cNvSpPr>
            <a:spLocks noGrp="1"/>
          </p:cNvSpPr>
          <p:nvPr>
            <p:ph type="title"/>
          </p:nvPr>
        </p:nvSpPr>
        <p:spPr>
          <a:xfrm>
            <a:off x="905435" y="531929"/>
            <a:ext cx="7377953" cy="822325"/>
          </a:xfrm>
        </p:spPr>
        <p:txBody>
          <a:bodyPr/>
          <a:lstStyle/>
          <a:p>
            <a:pPr algn="ctr"/>
            <a:r>
              <a:rPr lang="cs-CZ" sz="2800" dirty="0">
                <a:latin typeface="Arial" panose="020B0604020202020204" pitchFamily="34" charset="0"/>
                <a:cs typeface="Arial" panose="020B0604020202020204" pitchFamily="34" charset="0"/>
              </a:rPr>
              <a:t>Náležitosti</a:t>
            </a:r>
            <a:r>
              <a:rPr lang="cs-CZ" cap="small" dirty="0">
                <a:solidFill>
                  <a:srgbClr val="0070C0"/>
                </a:solidFill>
              </a:rPr>
              <a:t> </a:t>
            </a:r>
            <a:r>
              <a:rPr lang="cs-CZ" sz="2800" dirty="0">
                <a:latin typeface="Arial" panose="020B0604020202020204" pitchFamily="34" charset="0"/>
                <a:cs typeface="Arial" panose="020B0604020202020204" pitchFamily="34" charset="0"/>
              </a:rPr>
              <a:t>ZoU</a:t>
            </a:r>
          </a:p>
        </p:txBody>
      </p:sp>
    </p:spTree>
    <p:extLst>
      <p:ext uri="{BB962C8B-B14F-4D97-AF65-F5344CB8AC3E}">
        <p14:creationId xmlns:p14="http://schemas.microsoft.com/office/powerpoint/2010/main" val="263492526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35F504AC-6A4B-449F-821D-536C197E5FC3}"/>
              </a:ext>
            </a:extLst>
          </p:cNvPr>
          <p:cNvGraphicFramePr>
            <a:graphicFrameLocks noGrp="1"/>
          </p:cNvGraphicFramePr>
          <p:nvPr>
            <p:ph idx="1"/>
            <p:extLst>
              <p:ext uri="{D42A27DB-BD31-4B8C-83A1-F6EECF244321}">
                <p14:modId xmlns:p14="http://schemas.microsoft.com/office/powerpoint/2010/main" val="2565761857"/>
              </p:ext>
            </p:extLst>
          </p:nvPr>
        </p:nvGraphicFramePr>
        <p:xfrm>
          <a:off x="771716" y="1385423"/>
          <a:ext cx="7600568" cy="2584212"/>
        </p:xfrm>
        <a:graphic>
          <a:graphicData uri="http://schemas.openxmlformats.org/drawingml/2006/table">
            <a:tbl>
              <a:tblPr firstRow="1" firstCol="1" bandRow="1">
                <a:tableStyleId>{5C22544A-7EE6-4342-B048-85BDC9FD1C3A}</a:tableStyleId>
              </a:tblPr>
              <a:tblGrid>
                <a:gridCol w="3558497">
                  <a:extLst>
                    <a:ext uri="{9D8B030D-6E8A-4147-A177-3AD203B41FA5}">
                      <a16:colId xmlns:a16="http://schemas.microsoft.com/office/drawing/2014/main" val="1552286117"/>
                    </a:ext>
                  </a:extLst>
                </a:gridCol>
                <a:gridCol w="3238192">
                  <a:extLst>
                    <a:ext uri="{9D8B030D-6E8A-4147-A177-3AD203B41FA5}">
                      <a16:colId xmlns:a16="http://schemas.microsoft.com/office/drawing/2014/main" val="3931232063"/>
                    </a:ext>
                  </a:extLst>
                </a:gridCol>
                <a:gridCol w="803879">
                  <a:extLst>
                    <a:ext uri="{9D8B030D-6E8A-4147-A177-3AD203B41FA5}">
                      <a16:colId xmlns:a16="http://schemas.microsoft.com/office/drawing/2014/main" val="952873141"/>
                    </a:ext>
                  </a:extLst>
                </a:gridCol>
              </a:tblGrid>
              <a:tr h="561608">
                <a:tc>
                  <a:txBody>
                    <a:bodyPr/>
                    <a:lstStyle/>
                    <a:p>
                      <a:pPr algn="ctr">
                        <a:lnSpc>
                          <a:spcPct val="107000"/>
                        </a:lnSpc>
                        <a:spcAft>
                          <a:spcPts val="800"/>
                        </a:spcAft>
                      </a:pPr>
                      <a:r>
                        <a:rPr lang="cs-CZ" sz="1000" dirty="0">
                          <a:effectLst/>
                        </a:rPr>
                        <a:t>Povinné indikátory k výběru</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a:effectLst/>
                        </a:rPr>
                        <a:t>Název Aktivity</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a:effectLst/>
                        </a:rPr>
                        <a:t>Povinný k naplnění</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extLst>
                  <a:ext uri="{0D108BD9-81ED-4DB2-BD59-A6C34878D82A}">
                    <a16:rowId xmlns:a16="http://schemas.microsoft.com/office/drawing/2014/main" val="381453229"/>
                  </a:ext>
                </a:extLst>
              </a:tr>
              <a:tr h="473819">
                <a:tc>
                  <a:txBody>
                    <a:bodyPr/>
                    <a:lstStyle/>
                    <a:p>
                      <a:pPr>
                        <a:lnSpc>
                          <a:spcPct val="107000"/>
                        </a:lnSpc>
                        <a:spcAft>
                          <a:spcPts val="800"/>
                        </a:spcAft>
                      </a:pPr>
                      <a:r>
                        <a:rPr lang="cs-CZ" sz="1000">
                          <a:effectLst/>
                        </a:rPr>
                        <a:t>9 93 14 – Podpořená pracoviště zdravotní péče a ochrany veřejného zdraví</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rowSpan="2">
                  <a:txBody>
                    <a:bodyPr/>
                    <a:lstStyle/>
                    <a:p>
                      <a:pPr algn="ctr">
                        <a:lnSpc>
                          <a:spcPct val="107000"/>
                        </a:lnSpc>
                        <a:spcAft>
                          <a:spcPts val="800"/>
                        </a:spcAft>
                      </a:pPr>
                      <a:r>
                        <a:rPr lang="cs-CZ" sz="1000">
                          <a:effectLst/>
                        </a:rPr>
                        <a:t>Všechny aktivity výzev.</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a:effectLst/>
                        </a:rPr>
                        <a:t>Ano</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extLst>
                  <a:ext uri="{0D108BD9-81ED-4DB2-BD59-A6C34878D82A}">
                    <a16:rowId xmlns:a16="http://schemas.microsoft.com/office/drawing/2014/main" val="1446707271"/>
                  </a:ext>
                </a:extLst>
              </a:tr>
              <a:tr h="497871">
                <a:tc>
                  <a:txBody>
                    <a:bodyPr/>
                    <a:lstStyle/>
                    <a:p>
                      <a:pPr>
                        <a:lnSpc>
                          <a:spcPct val="107000"/>
                        </a:lnSpc>
                        <a:spcAft>
                          <a:spcPts val="800"/>
                        </a:spcAft>
                      </a:pPr>
                      <a:r>
                        <a:rPr lang="cs-CZ" sz="1000" dirty="0">
                          <a:effectLst/>
                        </a:rPr>
                        <a:t>99302 (CV2) – Hodnota pořízeného zdravotnického vybavení</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vMerge="1">
                  <a:txBody>
                    <a:bodyPr/>
                    <a:lstStyle/>
                    <a:p>
                      <a:endParaRPr lang="cs-CZ"/>
                    </a:p>
                  </a:txBody>
                  <a:tcPr/>
                </a:tc>
                <a:tc>
                  <a:txBody>
                    <a:bodyPr/>
                    <a:lstStyle/>
                    <a:p>
                      <a:pPr algn="ctr">
                        <a:lnSpc>
                          <a:spcPct val="107000"/>
                        </a:lnSpc>
                        <a:spcAft>
                          <a:spcPts val="800"/>
                        </a:spcAft>
                      </a:pPr>
                      <a:r>
                        <a:rPr lang="cs-CZ" sz="1000">
                          <a:effectLst/>
                        </a:rPr>
                        <a:t>Ne</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extLst>
                  <a:ext uri="{0D108BD9-81ED-4DB2-BD59-A6C34878D82A}">
                    <a16:rowId xmlns:a16="http://schemas.microsoft.com/office/drawing/2014/main" val="2661267502"/>
                  </a:ext>
                </a:extLst>
              </a:tr>
              <a:tr h="525457">
                <a:tc>
                  <a:txBody>
                    <a:bodyPr/>
                    <a:lstStyle/>
                    <a:p>
                      <a:pPr>
                        <a:lnSpc>
                          <a:spcPct val="107000"/>
                        </a:lnSpc>
                        <a:spcAft>
                          <a:spcPts val="800"/>
                        </a:spcAft>
                      </a:pPr>
                      <a:r>
                        <a:rPr lang="cs-CZ" sz="1000" dirty="0">
                          <a:effectLst/>
                        </a:rPr>
                        <a:t>99312 (CV12) - Počet hospitalizací s využitím podpořených kapacit či prostředků z IROP (REACT EU)</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a:effectLst/>
                        </a:rPr>
                        <a:t>Pro všechny projekty výzev, u kterých dochází k podpoře pracoviště/pracovišť, zajišťujících hospitalizaci osob.</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a:effectLst/>
                        </a:rPr>
                        <a:t>Ne</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extLst>
                  <a:ext uri="{0D108BD9-81ED-4DB2-BD59-A6C34878D82A}">
                    <a16:rowId xmlns:a16="http://schemas.microsoft.com/office/drawing/2014/main" val="4286087487"/>
                  </a:ext>
                </a:extLst>
              </a:tr>
              <a:tr h="525457">
                <a:tc>
                  <a:txBody>
                    <a:bodyPr/>
                    <a:lstStyle/>
                    <a:p>
                      <a:pPr>
                        <a:lnSpc>
                          <a:spcPct val="107000"/>
                        </a:lnSpc>
                        <a:spcAft>
                          <a:spcPts val="800"/>
                        </a:spcAft>
                      </a:pPr>
                      <a:r>
                        <a:rPr lang="cs-CZ" sz="1000">
                          <a:effectLst/>
                        </a:rPr>
                        <a:t>99308 (CV8) – Nově vytvořená lůžka pro pacienty s COVID-19</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a:effectLst/>
                        </a:rPr>
                        <a:t>Pro všechny projekty výzev, u kterých dochází k pořízení lůžek pro pacienty s COVID-19 nebo podezřením na COVID-19</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tc>
                  <a:txBody>
                    <a:bodyPr/>
                    <a:lstStyle/>
                    <a:p>
                      <a:pPr algn="ctr">
                        <a:lnSpc>
                          <a:spcPct val="107000"/>
                        </a:lnSpc>
                        <a:spcAft>
                          <a:spcPts val="800"/>
                        </a:spcAft>
                      </a:pPr>
                      <a:r>
                        <a:rPr lang="cs-CZ" sz="1000" dirty="0">
                          <a:effectLst/>
                        </a:rPr>
                        <a:t>Ano</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525" marR="38525" marT="0" marB="0" anchor="ctr"/>
                </a:tc>
                <a:extLst>
                  <a:ext uri="{0D108BD9-81ED-4DB2-BD59-A6C34878D82A}">
                    <a16:rowId xmlns:a16="http://schemas.microsoft.com/office/drawing/2014/main" val="1798939884"/>
                  </a:ext>
                </a:extLst>
              </a:tr>
            </a:tbl>
          </a:graphicData>
        </a:graphic>
      </p:graphicFrame>
      <p:sp>
        <p:nvSpPr>
          <p:cNvPr id="3" name="Zástupný symbol pro zápatí 2"/>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6" name="Nadpis 3">
            <a:extLst>
              <a:ext uri="{FF2B5EF4-FFF2-40B4-BE49-F238E27FC236}">
                <a16:creationId xmlns:a16="http://schemas.microsoft.com/office/drawing/2014/main" id="{D3A537CB-C3B4-4D0F-BC6B-538FA0B0C0BD}"/>
              </a:ext>
            </a:extLst>
          </p:cNvPr>
          <p:cNvSpPr>
            <a:spLocks noGrp="1"/>
          </p:cNvSpPr>
          <p:nvPr>
            <p:ph type="title"/>
          </p:nvPr>
        </p:nvSpPr>
        <p:spPr>
          <a:xfrm>
            <a:off x="905435" y="531929"/>
            <a:ext cx="7377953" cy="822325"/>
          </a:xfrm>
        </p:spPr>
        <p:txBody>
          <a:bodyPr/>
          <a:lstStyle/>
          <a:p>
            <a:pPr algn="ctr"/>
            <a:r>
              <a:rPr lang="cs-CZ" sz="2800" dirty="0">
                <a:latin typeface="Arial" panose="020B0604020202020204" pitchFamily="34" charset="0"/>
                <a:cs typeface="Arial" panose="020B0604020202020204" pitchFamily="34" charset="0"/>
              </a:rPr>
              <a:t>Indikátory</a:t>
            </a:r>
          </a:p>
        </p:txBody>
      </p:sp>
    </p:spTree>
    <p:extLst>
      <p:ext uri="{BB962C8B-B14F-4D97-AF65-F5344CB8AC3E}">
        <p14:creationId xmlns:p14="http://schemas.microsoft.com/office/powerpoint/2010/main" val="483075151"/>
      </p:ext>
    </p:extLst>
  </p:cSld>
  <p:clrMapOvr>
    <a:masterClrMapping/>
  </p:clrMapOvr>
</p:sld>
</file>

<file path=ppt/theme/theme1.xml><?xml version="1.0" encoding="utf-8"?>
<a:theme xmlns:a="http://schemas.openxmlformats.org/drawingml/2006/main" name="sablona_centrum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9E82CB599D2340A87E439F91993A6C" ma:contentTypeVersion="2" ma:contentTypeDescription="Vytvoří nový dokument" ma:contentTypeScope="" ma:versionID="7cf9843c0b9c416f7845b90b86e9de4c">
  <xsd:schema xmlns:xsd="http://www.w3.org/2001/XMLSchema" xmlns:xs="http://www.w3.org/2001/XMLSchema" xmlns:p="http://schemas.microsoft.com/office/2006/metadata/properties" xmlns:ns2="5050eea3-3396-43ce-85cf-55ca63b51391" targetNamespace="http://schemas.microsoft.com/office/2006/metadata/properties" ma:root="true" ma:fieldsID="1967664685b7fe25a8f73d2a11988d48" ns2:_="">
    <xsd:import namespace="5050eea3-3396-43ce-85cf-55ca63b5139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50eea3-3396-43ce-85cf-55ca63b513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76804-6D55-4E77-A4D2-64BF153709E5}">
  <ds:schemaRefs>
    <ds:schemaRef ds:uri="http://purl.org/dc/dcmitype/"/>
    <ds:schemaRef ds:uri="http://purl.org/dc/terms/"/>
    <ds:schemaRef ds:uri="151bcb9e-6ffa-4db3-8feb-1ec815e6aabf"/>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45cabca-71e6-4012-b9ed-51449b0c40b5"/>
  </ds:schemaRefs>
</ds:datastoreItem>
</file>

<file path=customXml/itemProps2.xml><?xml version="1.0" encoding="utf-8"?>
<ds:datastoreItem xmlns:ds="http://schemas.openxmlformats.org/officeDocument/2006/customXml" ds:itemID="{777AB295-9D9D-41FE-B105-292982D45648}">
  <ds:schemaRefs>
    <ds:schemaRef ds:uri="http://schemas.microsoft.com/sharepoint/v3/contenttype/forms"/>
  </ds:schemaRefs>
</ds:datastoreItem>
</file>

<file path=customXml/itemProps3.xml><?xml version="1.0" encoding="utf-8"?>
<ds:datastoreItem xmlns:ds="http://schemas.openxmlformats.org/officeDocument/2006/customXml" ds:itemID="{DCE308FD-A4B0-4D96-8CBD-FC34F614B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50eea3-3396-43ce-85cf-55ca63b51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sablona_centrum_2016</Template>
  <TotalTime>9264</TotalTime>
  <Words>1450</Words>
  <Application>Microsoft Office PowerPoint</Application>
  <PresentationFormat>Předvádění na obrazovce (4:3)</PresentationFormat>
  <Paragraphs>148</Paragraphs>
  <Slides>15</Slides>
  <Notes>14</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15</vt:i4>
      </vt:variant>
    </vt:vector>
  </HeadingPairs>
  <TitlesOfParts>
    <vt:vector size="20" baseType="lpstr">
      <vt:lpstr>Arial</vt:lpstr>
      <vt:lpstr>Calibri</vt:lpstr>
      <vt:lpstr>Wingdings</vt:lpstr>
      <vt:lpstr>sablona_centrum_2016</vt:lpstr>
      <vt:lpstr>CRR template</vt:lpstr>
      <vt:lpstr>UDRŽITELNOST PROJEKTŮ REACT - EU  IROP 2014 – 2021 </vt:lpstr>
      <vt:lpstr>Udržitelnost</vt:lpstr>
      <vt:lpstr>Dokumentace</vt:lpstr>
      <vt:lpstr>Další podpůrné materiály</vt:lpstr>
      <vt:lpstr>Povinnosti příjemce</vt:lpstr>
      <vt:lpstr>Prezentace aplikace PowerPoint</vt:lpstr>
      <vt:lpstr>Náležitosti ZoU</vt:lpstr>
      <vt:lpstr>Náležitosti ZoU</vt:lpstr>
      <vt:lpstr>Indikátory</vt:lpstr>
      <vt:lpstr>Indikátory</vt:lpstr>
      <vt:lpstr>Změny v udržitelnosti </vt:lpstr>
      <vt:lpstr>Nejčastější chyby v ZoU</vt:lpstr>
      <vt:lpstr>Nejčastější chyby v ZoU</vt:lpstr>
      <vt:lpstr>Nejčastější chyby v ZoU</vt:lpstr>
      <vt:lpstr>Děkujeme za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Juránek Vilém</dc:creator>
  <cp:lastModifiedBy>Janecká Petra</cp:lastModifiedBy>
  <cp:revision>792</cp:revision>
  <cp:lastPrinted>2020-09-09T05:30:49Z</cp:lastPrinted>
  <dcterms:created xsi:type="dcterms:W3CDTF">2016-05-13T07:19:23Z</dcterms:created>
  <dcterms:modified xsi:type="dcterms:W3CDTF">2021-12-06T12:23:41Z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0x010100629E82CB599D2340A87E439F91993A6C</vt:lpwstr>
  </property>
</Properties>
</file>