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8"/>
  </p:notesMasterIdLst>
  <p:handoutMasterIdLst>
    <p:handoutMasterId r:id="rId69"/>
  </p:handoutMasterIdLst>
  <p:sldIdLst>
    <p:sldId id="608" r:id="rId5"/>
    <p:sldId id="609" r:id="rId6"/>
    <p:sldId id="662" r:id="rId7"/>
    <p:sldId id="545" r:id="rId8"/>
    <p:sldId id="547" r:id="rId9"/>
    <p:sldId id="548" r:id="rId10"/>
    <p:sldId id="611" r:id="rId11"/>
    <p:sldId id="612" r:id="rId12"/>
    <p:sldId id="613" r:id="rId13"/>
    <p:sldId id="614" r:id="rId14"/>
    <p:sldId id="615" r:id="rId15"/>
    <p:sldId id="617" r:id="rId16"/>
    <p:sldId id="663" r:id="rId17"/>
    <p:sldId id="618" r:id="rId18"/>
    <p:sldId id="619" r:id="rId19"/>
    <p:sldId id="664" r:id="rId20"/>
    <p:sldId id="620" r:id="rId21"/>
    <p:sldId id="665" r:id="rId22"/>
    <p:sldId id="637" r:id="rId23"/>
    <p:sldId id="638" r:id="rId24"/>
    <p:sldId id="639" r:id="rId25"/>
    <p:sldId id="640" r:id="rId26"/>
    <p:sldId id="641" r:id="rId27"/>
    <p:sldId id="648" r:id="rId28"/>
    <p:sldId id="666" r:id="rId29"/>
    <p:sldId id="649" r:id="rId30"/>
    <p:sldId id="642" r:id="rId31"/>
    <p:sldId id="643" r:id="rId32"/>
    <p:sldId id="644" r:id="rId33"/>
    <p:sldId id="645" r:id="rId34"/>
    <p:sldId id="646" r:id="rId35"/>
    <p:sldId id="647" r:id="rId36"/>
    <p:sldId id="651" r:id="rId37"/>
    <p:sldId id="652" r:id="rId38"/>
    <p:sldId id="653" r:id="rId39"/>
    <p:sldId id="654" r:id="rId40"/>
    <p:sldId id="655" r:id="rId41"/>
    <p:sldId id="667" r:id="rId42"/>
    <p:sldId id="657" r:id="rId43"/>
    <p:sldId id="658" r:id="rId44"/>
    <p:sldId id="668" r:id="rId45"/>
    <p:sldId id="659" r:id="rId46"/>
    <p:sldId id="669" r:id="rId47"/>
    <p:sldId id="670" r:id="rId48"/>
    <p:sldId id="621" r:id="rId49"/>
    <p:sldId id="622" r:id="rId50"/>
    <p:sldId id="671" r:id="rId51"/>
    <p:sldId id="635" r:id="rId52"/>
    <p:sldId id="634" r:id="rId53"/>
    <p:sldId id="624" r:id="rId54"/>
    <p:sldId id="625" r:id="rId55"/>
    <p:sldId id="628" r:id="rId56"/>
    <p:sldId id="629" r:id="rId57"/>
    <p:sldId id="626" r:id="rId58"/>
    <p:sldId id="627" r:id="rId59"/>
    <p:sldId id="623" r:id="rId60"/>
    <p:sldId id="672" r:id="rId61"/>
    <p:sldId id="660" r:id="rId62"/>
    <p:sldId id="661" r:id="rId63"/>
    <p:sldId id="633" r:id="rId64"/>
    <p:sldId id="636" r:id="rId65"/>
    <p:sldId id="673" r:id="rId66"/>
    <p:sldId id="273" r:id="rId6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hnalová Kateřina" initials="DK" lastIdx="1" clrIdx="0">
    <p:extLst>
      <p:ext uri="{19B8F6BF-5375-455C-9EA6-DF929625EA0E}">
        <p15:presenceInfo xmlns:p15="http://schemas.microsoft.com/office/powerpoint/2012/main" userId="S::DohnalovaK@crr.cz::be5b15fc-a414-41d9-b94f-814ec677fb1a" providerId="AD"/>
      </p:ext>
    </p:extLst>
  </p:cmAuthor>
  <p:cmAuthor id="2" name="Stehlíková Markéta" initials="SM" lastIdx="3" clrIdx="1">
    <p:extLst>
      <p:ext uri="{19B8F6BF-5375-455C-9EA6-DF929625EA0E}">
        <p15:presenceInfo xmlns:p15="http://schemas.microsoft.com/office/powerpoint/2012/main" userId="S::StehlikovaM@crr.cz::f8fd348a-75a0-4a07-8d2d-5ddcc2dabd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CCCCCC"/>
    <a:srgbClr val="0B55A2"/>
    <a:srgbClr val="0C56A4"/>
    <a:srgbClr val="0C56A6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18" y="102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8" y="1566527"/>
            <a:ext cx="7621822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K 101. VÝZVĚ</a:t>
            </a:r>
          </a:p>
          <a:p>
            <a:pPr algn="ctr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a udržitelnost projektů</a:t>
            </a:r>
          </a:p>
          <a:p>
            <a:pPr algn="ctr"/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577122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5. 2022 Zlín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9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Záložka „Informace o zprávě“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4068"/>
          <a:stretch/>
        </p:blipFill>
        <p:spPr bwMode="auto">
          <a:xfrm>
            <a:off x="2455817" y="1240777"/>
            <a:ext cx="4232366" cy="48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47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4000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Záložka „Realizace, provoz/údržba výstupu“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63" y="1779337"/>
            <a:ext cx="71247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86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6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Ostatní záložky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63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Příjmy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 - pouze zaškrtněte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checkbox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„Proveden přepočet v modulu CBA?“ na hodnotu „NE“. Pokud se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checkbox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nezobrazuje, nic není potřeba zaškrtnout.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Identifikace problémů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Etapy projektu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vyplňte skutečné datum zahájení a ukončení etapy, za kterou zprávu zpracováváte, musí být stejné jako sledované období od a do ve Zprávě o realizaci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Indikátory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- vyplňte přírůstkovou hodnotu tj. skutečně dosažená hodnota indikátoru ke dni ukončení etapy a datum přírůstkové hodnoty. </a:t>
            </a:r>
          </a:p>
        </p:txBody>
      </p:sp>
    </p:spTree>
    <p:extLst>
      <p:ext uri="{BB962C8B-B14F-4D97-AF65-F5344CB8AC3E}">
        <p14:creationId xmlns:p14="http://schemas.microsoft.com/office/powerpoint/2010/main" val="357523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6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Ostatní záložky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790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Horizontální principy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uveďte plnění vlivu s ohledem na popis v žádosti o podporu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Klíčové aktivity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uveďte pokroky v realizaci klíčových aktivit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Čestné prohlášení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nevyplňujte !!!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Dokumenty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- není nutné vkládat přílohy, všechny přílohy doporučujeme vložit jako přílohy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Publicita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- V tabulce publicita vyberte publicitu a v poli plnění publicitní činnosti vyberte typ publicity, který máte povinnost naplnit a dodržet. Vyplňte pole „Plnění publicitní činnosti“  a „Komentář“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3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Ostatní záložky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40000" y="1440000"/>
            <a:ext cx="8136000" cy="402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Povinná publicita (viz kap. 13 OPŽP):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Zveřejnění informace o projektu na internetových stránkách příjemce (doložení v 1.ZoR)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Dočasný billboard – pouze projekty financující dopravní infrastrukturu, stavební práce nebo datovou infrastrukturu, jejichž celková výše podpory přesahuje 500 000 EUR (doložení v 1.ZoR)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Plakát o velikosti A3 – v ostatních případech (doložení v 1.ZoR)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Stálá pamětní deska – pouze projekty financující nákup hmotného majetku, dopravní infrastrukturu, stavební práce nebo datovou infrastrukturu jejichž celková výše podpory projektu přesahuje 500 000 EUR (doložení v závěrečné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nebo v 1.ZoU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5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Ostatní záložky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402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 platností od 22. 8. 2017 je v systému aktivní samostatný 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modul Veřejné zakázky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(v levém menu části Informování o realizaci).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Přes modul VZ probíhá veškerá administrace VZ na straně žadatele/příjemce, včetně založení nového VZ, podávání změn na existujících VZ, zasílání dokumentace apod.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Modul Veřejných zakázek již není nedílnou součástí Žádostí o změnu, resp. Zprávy o realizaci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Změny na modulu Veřejné zakázky mohou probíhat nezávisle na další administraci projektu, změny VZ není nutné podávat formou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ŽoZ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Na soupisku žádosti o platbu bude možné navázat VZ od stavu VZ „Zahájena“. </a:t>
            </a:r>
          </a:p>
        </p:txBody>
      </p:sp>
    </p:spTree>
    <p:extLst>
      <p:ext uri="{BB962C8B-B14F-4D97-AF65-F5344CB8AC3E}">
        <p14:creationId xmlns:p14="http://schemas.microsoft.com/office/powerpoint/2010/main" val="35862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Ostatní záložky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1404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Čestná prohlášení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nevyplňujte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Veřejná podpora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nevyplňujte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Firemní proměnné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 je povinné POUZE pro podnikatelské subjekty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Časté nedostatky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194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Zpráva o realizaci není podepsána statutárním zástupcem ani jinou osobou k tomuto úkonu oprávněnou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Sledované období od/do musí být shodné s plánovaným harmonogramem projektu, nebo se skutečností (v případě předčasného předložení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7636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Časté nedostatky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32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Nejsou vyplněny všechny povinné záložky či nejsou vyplněny zcela – opakující se nedostatky jsou identifikovány především na záložkách: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Indikátory - datum naplnění indikátoru neodpovídá skutečnému datu naplnění; není uvedena cílová hodnota indikátoru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Publicita - není vyplněno pole „komentář“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Etapy - skutečné datum zahájení a ukončení nesouhlasí se skutečností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Klíčové aktivity - nevyplněná záložka, případně popis není v souladu s žádostí o podporu nebo Studií proveditelnosti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7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Způsobilost výdajů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2405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Věcná způsobilost výdaje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Přiměřenost výdaje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Časová způsobilost výdaje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Místní způsobilost výdaje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Vykázání výdaje  </a:t>
            </a:r>
          </a:p>
        </p:txBody>
      </p:sp>
    </p:spTree>
    <p:extLst>
      <p:ext uri="{BB962C8B-B14F-4D97-AF65-F5344CB8AC3E}">
        <p14:creationId xmlns:p14="http://schemas.microsoft.com/office/powerpoint/2010/main" val="292228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642748" y="286603"/>
            <a:ext cx="8364773" cy="506147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>
                <a:solidFill>
                  <a:schemeClr val="bg1"/>
                </a:solidFill>
                <a:latin typeface="Arial"/>
                <a:cs typeface="Arial"/>
              </a:rPr>
              <a:t>PROGRAM</a:t>
            </a:r>
            <a:r>
              <a:rPr lang="cs-CZ" sz="50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cs-CZ" sz="16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>
                <a:solidFill>
                  <a:schemeClr val="bg1"/>
                </a:solidFill>
              </a:rPr>
              <a:t>08</a:t>
            </a:r>
            <a:r>
              <a:rPr lang="cs-CZ" sz="1800" b="1" dirty="0">
                <a:solidFill>
                  <a:schemeClr val="bg1"/>
                </a:solidFill>
              </a:rPr>
              <a:t>:50 – 09:00	</a:t>
            </a:r>
            <a:r>
              <a:rPr lang="cs-CZ" sz="1800" dirty="0">
                <a:solidFill>
                  <a:schemeClr val="bg1"/>
                </a:solidFill>
              </a:rPr>
              <a:t>Prezence účastníků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</a:rPr>
              <a:t>09:00 – 09:05	</a:t>
            </a:r>
            <a:r>
              <a:rPr lang="cs-CZ" sz="1800" dirty="0">
                <a:solidFill>
                  <a:schemeClr val="bg1"/>
                </a:solidFill>
              </a:rPr>
              <a:t>Zahájení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1"/>
                </a:solidFill>
              </a:rPr>
              <a:t>				(Ing. Lenka Kolářová, ředitelka ÚO IROP pro Zlínský kraj)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</a:rPr>
              <a:t>09:05 – 10:00	R</a:t>
            </a:r>
            <a:r>
              <a:rPr lang="cs-CZ" sz="1800" dirty="0">
                <a:solidFill>
                  <a:schemeClr val="bg1"/>
                </a:solidFill>
              </a:rPr>
              <a:t>ealizace projektů v IROP 2014 - 2020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1"/>
                </a:solidFill>
              </a:rPr>
              <a:t> 				(Mgr. Lenka </a:t>
            </a:r>
            <a:r>
              <a:rPr lang="cs-CZ" sz="1800" dirty="0" err="1">
                <a:solidFill>
                  <a:schemeClr val="bg1"/>
                </a:solidFill>
              </a:rPr>
              <a:t>Vypušťáková</a:t>
            </a:r>
            <a:r>
              <a:rPr lang="cs-CZ" sz="1800" dirty="0">
                <a:solidFill>
                  <a:schemeClr val="bg1"/>
                </a:solidFill>
              </a:rPr>
              <a:t>) 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</a:rPr>
              <a:t>10:00 – 10:30	Re</a:t>
            </a:r>
            <a:r>
              <a:rPr lang="cs-CZ" sz="1800" dirty="0">
                <a:solidFill>
                  <a:schemeClr val="bg1"/>
                </a:solidFill>
              </a:rPr>
              <a:t>alizace projektů_101. výzva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1"/>
                </a:solidFill>
              </a:rPr>
              <a:t>				(Mgr. Lenka </a:t>
            </a:r>
            <a:r>
              <a:rPr lang="cs-CZ" sz="1800" dirty="0" err="1">
                <a:solidFill>
                  <a:schemeClr val="bg1"/>
                </a:solidFill>
              </a:rPr>
              <a:t>Vypušťáková</a:t>
            </a:r>
            <a:r>
              <a:rPr lang="cs-CZ" sz="1800" dirty="0">
                <a:solidFill>
                  <a:schemeClr val="bg1"/>
                </a:solidFill>
              </a:rPr>
              <a:t>)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</a:rPr>
              <a:t>10:30 – 10:45</a:t>
            </a:r>
            <a:r>
              <a:rPr lang="cs-CZ" sz="1800" dirty="0">
                <a:solidFill>
                  <a:schemeClr val="bg1"/>
                </a:solidFill>
              </a:rPr>
              <a:t>	Přestávka 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chemeClr val="bg1"/>
                </a:solidFill>
              </a:rPr>
              <a:t>10:45 – 11:15</a:t>
            </a:r>
            <a:r>
              <a:rPr lang="cs-CZ" sz="1800" dirty="0">
                <a:solidFill>
                  <a:schemeClr val="bg1"/>
                </a:solidFill>
              </a:rPr>
              <a:t> </a:t>
            </a:r>
            <a:r>
              <a:rPr lang="cs-CZ" sz="1800" b="1" dirty="0">
                <a:solidFill>
                  <a:schemeClr val="bg1"/>
                </a:solidFill>
              </a:rPr>
              <a:t> 	U</a:t>
            </a:r>
            <a:r>
              <a:rPr lang="cs-CZ" sz="1800" dirty="0">
                <a:solidFill>
                  <a:schemeClr val="bg1"/>
                </a:solidFill>
              </a:rPr>
              <a:t>držitelnost projektů_101. výzva 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1"/>
                </a:solidFill>
              </a:rPr>
              <a:t>				(Ing. Martina </a:t>
            </a:r>
            <a:r>
              <a:rPr lang="cs-CZ" sz="1800" dirty="0" err="1">
                <a:solidFill>
                  <a:schemeClr val="bg1"/>
                </a:solidFill>
              </a:rPr>
              <a:t>Ekart</a:t>
            </a:r>
            <a:r>
              <a:rPr lang="cs-CZ" sz="1800" dirty="0">
                <a:solidFill>
                  <a:schemeClr val="bg1"/>
                </a:solidFill>
              </a:rPr>
              <a:t>)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bg1"/>
                </a:solidFill>
              </a:rPr>
              <a:t>11:15 – 12:00 	</a:t>
            </a:r>
            <a:r>
              <a:rPr lang="cs-CZ" sz="1800" dirty="0">
                <a:solidFill>
                  <a:schemeClr val="bg1"/>
                </a:solidFill>
              </a:rPr>
              <a:t>Dotazy, individuální konzultace</a:t>
            </a:r>
            <a:endParaRPr lang="cs-CZ" sz="1800" dirty="0">
              <a:solidFill>
                <a:schemeClr val="bg1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cs-CZ" sz="1600" dirty="0">
              <a:solidFill>
                <a:schemeClr val="bg1"/>
              </a:solidFill>
              <a:cs typeface="Arial"/>
            </a:endParaRPr>
          </a:p>
          <a:p>
            <a:pPr algn="ctr"/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3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Žádost o platbu - založení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05" y="2005169"/>
            <a:ext cx="3062487" cy="25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818" y="1769200"/>
            <a:ext cx="2816502" cy="16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710" y="3905639"/>
            <a:ext cx="5172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073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Identifikační údaje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647" y="1756669"/>
            <a:ext cx="4054230" cy="379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7147" y="2324318"/>
            <a:ext cx="4253880" cy="21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03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Žádost o platbu, Souhrnná soupiska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44" y="1379243"/>
            <a:ext cx="5634921" cy="221981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666" y="3794842"/>
            <a:ext cx="3853852" cy="27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15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SD – 1 Účetní/Daňově doklady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724000" y="1440000"/>
            <a:ext cx="3223193" cy="4097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Na záložce SD-Účetní/Daňové doklady  zadejte údaje k jednotlivým účetním dokladům nárokovaných v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Přes tlačítko Nový záznam pak vytváříte další záznam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Do přílohy vložte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sken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dokladu (max.100 MB)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Vždy vyplněný řádek uložte!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37" y="1467294"/>
            <a:ext cx="5562600" cy="39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39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SD – 1 Účetní/Daňově doklady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704765" y="1183463"/>
            <a:ext cx="3316405" cy="332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Investice/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Neinvestice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(dle navázání na položku rozpočtu.)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Celkové částky se načítají automaticky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U projektů s VP je nutné mít u každého dokladu vyplněné pole „Druh veřejné podpory“.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3092"/>
            <a:ext cx="5704764" cy="45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76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SD – 1 Účetní/Daňově doklady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704765" y="1183463"/>
            <a:ext cx="3316405" cy="324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U faktur/dokladů s vazbou na VZ je nutné mít vyplněné pole „Číslo výběrového řízení, ke kterému se doklad vztahuje“. 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Částka nezpůsobilých výdajů je rozdílem celkové částky na dokladu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</a:rPr>
              <a:t>a způsobilých výdajů.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3092"/>
            <a:ext cx="5704764" cy="45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409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SD – 1 Účetní/Daňově doklady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152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Do příloh u každého výdaje vložte fakturu, výpis z účtu, případně další dokumenty související pouze s daným výdajem (ostatní přílohy mohou být vloženy na záložce „Dokumenty“)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Do přílohy vložte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sken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dokladu (max.100 MB)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08" y="2960288"/>
            <a:ext cx="5898306" cy="31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5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Další záložky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290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Záložka Nezpůsobilé výdaje - nevyplňujte.   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Záložka SD-3 Cestovní náhrady - vyplňte v případě, že máte cestovní výdaje v rámci projektu.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Záložka Dokumenty - zde vložte všechny přílohy stanovené Obecnými a Specifickými pravidly pro žadatele a příjemce, které jsou podkladem pro aktuální ŽOP a nejsou zařazeny jako přílohy záznamů v soupiskách.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Záložka Čestná prohlášení - nutno potvrdit zaškrtnutí checkboxu „Souhlasím..“ </a:t>
            </a:r>
          </a:p>
        </p:txBody>
      </p:sp>
    </p:spTree>
    <p:extLst>
      <p:ext uri="{BB962C8B-B14F-4D97-AF65-F5344CB8AC3E}">
        <p14:creationId xmlns:p14="http://schemas.microsoft.com/office/powerpoint/2010/main" val="3731946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Souhrnná soupiska - naplnění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40000" y="1440000"/>
            <a:ext cx="8100000" cy="221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 vyplnění všech údajů a vložení všech dokladů na záložku SD - Účetní/Daňové doklady  je nutno pro vyplnění souhrnné Soupisky kliknout na tlačítko Naplnit data z dokladů soupisky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Systém provede naplnění finančních dat - sečetly se částky požadovaných způsobilých výdajů. Křížové financování i paušální výdaje jsou v IROP nerelevantní.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47" y="3429000"/>
            <a:ext cx="5281684" cy="263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5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Naplnit data ze soupisky 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1866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 naplnění soupisky přejděte na záložku Žádost o platbu. Klikněte na tlačítko: „Naplnit data ze soupisky“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Pokud budete provádět vložení dalších dokladů a úpravu dat, nutno znovu načíst data z dokladů soupisky a následně ze soupisky, tzn. proces načtení aktuálních údajů do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provést  vždy po změnách v dokladech.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2" y="3429000"/>
            <a:ext cx="6759018" cy="26626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5718412" y="4053385"/>
            <a:ext cx="1296537" cy="300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96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990600" y="927335"/>
            <a:ext cx="7410450" cy="22063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>
                <a:solidFill>
                  <a:schemeClr val="bg1"/>
                </a:solidFill>
              </a:rPr>
              <a:t>Realizace projektů 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v IROP 2014 – 2020</a:t>
            </a:r>
            <a:r>
              <a:rPr lang="cs-CZ" sz="4400" dirty="0">
                <a:solidFill>
                  <a:srgbClr val="FF0000"/>
                </a:solidFill>
              </a:rPr>
              <a:t>.</a:t>
            </a:r>
            <a:endParaRPr 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35551" y="5387740"/>
            <a:ext cx="659740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Lenka Vypušťáková, Územní odbor IROP pro Zlínský kraj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0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6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Naplnit veřejnou podporu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144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U projektů s veřejnou podporou je nutné u každého dokladu na záložce SD-1 Účetní/daňové doklady vyplnit pole „Druh veřejné podpory“. Po vyplnění soupisky je nutné stisknout tlačítko „Naplnit veřejnou podporu“ a veřejná podpora se následně vyplní automaticky.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0" y="2874641"/>
            <a:ext cx="6876667" cy="27089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4020"/>
          <a:stretch/>
        </p:blipFill>
        <p:spPr>
          <a:xfrm>
            <a:off x="1764687" y="3933543"/>
            <a:ext cx="6876667" cy="21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4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Import externí soupisky dokladů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39999"/>
            <a:ext cx="8100000" cy="43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Pro urychlení zpracování průběžné žádosti o platbu, zejména při velkém množství dat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Pokyny pro import externí soupisky jsou uvedeny v příloze P33a, prázdná        i vzorově vyplněná soupiska je uvedena v příloze P33b Obecných pravidel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Import externí soupisky dokladů se provádí na záložce Souhrnná soupiska.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 stažení externí soupisky příjemce vyplní všechna relevantní data a soubor uloží do formátu .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xml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, tento soubor naimportuje do MS2014+ přes tlačítko Připojit a po nahrání přílohy následně stiskne Spustit import, po cca 5-10 minutách je dávka rozehrána a jsou naplněny záložky SD 1 – 3, Souhrnná soupiska a Žádost o platbu, externí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excelovskou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 soupisku lze kdykoli před podáním žádosti o platbu aktualizovat a postup opakovat. </a:t>
            </a:r>
          </a:p>
        </p:txBody>
      </p:sp>
    </p:spTree>
    <p:extLst>
      <p:ext uri="{BB962C8B-B14F-4D97-AF65-F5344CB8AC3E}">
        <p14:creationId xmlns:p14="http://schemas.microsoft.com/office/powerpoint/2010/main" val="2843430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Kontrola a finalizace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1751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V případě, že se částka na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nerovná přesné částce na finančním plánu, zobrazí se informativní hláška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je i přesto možno provést finalizaci. </a:t>
            </a:r>
          </a:p>
          <a:p>
            <a:pPr marL="285750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00" y="2927420"/>
            <a:ext cx="5058013" cy="28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278" y="3617946"/>
            <a:ext cx="3028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40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Podpis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4005856" cy="3328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 vložení elektronického podpisu oprávněným uživatelem k této úloze se změní stav žádosti o platbu na Podepsaná.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 tuto chvíli je žádost o platbu hotovo.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Podána bude ale až s vypracovanou a podepsanou Zprávou o realizaci projektu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9856" y="1211103"/>
            <a:ext cx="4530713" cy="378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99" y="4841737"/>
            <a:ext cx="668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89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Finalizace a podpis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50" y="1274301"/>
            <a:ext cx="5276850" cy="17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005" y="2304468"/>
            <a:ext cx="4248150" cy="16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47" y="4298506"/>
            <a:ext cx="7922750" cy="16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760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Ověření podání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75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 úspěšné finalizaci a podepsání doporučujeme zkontrolovat, že je zpráva o realizaci i žádost o platbu podána (zaregistrována)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643" y="2233916"/>
            <a:ext cx="4705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3120" y="4465910"/>
            <a:ext cx="7153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974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Postup kontroly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256220"/>
            <a:ext cx="6847467" cy="47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3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Vrácení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k dopracování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98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 případě, že bude třeba některé údaje vysvětlit, doplnit či opravit, bude Vám Zpráva o realizaci či Žádost o platbu nebo modul Veřejné zakázky vrácen k doplnění.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Žádost o platbu v IS KP14+ je v tomto případě ve stavu VRÁCENÁ K DOPRACOVÁNÍ - mohou být vráceny pouze některé obrazovky.   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Příjemce klikne na vrácenou žádost o platbu. Systém zobrazí detail žádosti o platbu.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Příjemce pro zpřístupnění žádosti o platbu k editaci stiskne tlačítko ZPŘÍSTUPNIT K EDITACI.  Při editaci vrácené žádosti o platbu již příjemce postupuje obdobně jako při prvním vyplňování žádosti o platbu  </a:t>
            </a:r>
          </a:p>
        </p:txBody>
      </p:sp>
    </p:spTree>
    <p:extLst>
      <p:ext uri="{BB962C8B-B14F-4D97-AF65-F5344CB8AC3E}">
        <p14:creationId xmlns:p14="http://schemas.microsoft.com/office/powerpoint/2010/main" val="3704015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Vrácení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k dopracování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159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 případě vrácení ZOR mohou být vráceny k přepracování pouze některé záložky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Informace o požadovaných doplnění budou obsaženy v zaslané depeši, kterou naleznete v Přehledu depeší na projektu.  </a:t>
            </a:r>
          </a:p>
        </p:txBody>
      </p:sp>
    </p:spTree>
    <p:extLst>
      <p:ext uri="{BB962C8B-B14F-4D97-AF65-F5344CB8AC3E}">
        <p14:creationId xmlns:p14="http://schemas.microsoft.com/office/powerpoint/2010/main" val="2826126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Dokumentace k tvorbě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097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Obecná pravidla pro žadatele a příjemce včetně příloh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Příloha Obecných pravidel pro žadatele a příjemce č. 26 Postup pro vyplňování zjednodušené žádosti o platbu a Zprávy o realizaci v MS2014+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Příloha Obecných pravidel č. 35 Postup pro práci s modulem veřejné zakázky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Specifická pravidla pro žadatele a příjemce pro příslušnou výzvu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Rozhodnutí o poskytnutí dotace včetně Podmínek </a:t>
            </a:r>
          </a:p>
        </p:txBody>
      </p:sp>
    </p:spTree>
    <p:extLst>
      <p:ext uri="{BB962C8B-B14F-4D97-AF65-F5344CB8AC3E}">
        <p14:creationId xmlns:p14="http://schemas.microsoft.com/office/powerpoint/2010/main" val="151868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Předložení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5075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 = Žádost o platbu;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 = Zpráva o realizaci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Průběžnou/závěrečnou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projektu předloží příjemce v MS2014+ </a:t>
            </a: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</a:rPr>
              <a:t>do 20 </a:t>
            </a:r>
            <a:r>
              <a:rPr lang="cs-CZ" u="sng" dirty="0" err="1">
                <a:solidFill>
                  <a:schemeClr val="bg1"/>
                </a:solidFill>
                <a:latin typeface="Arial" panose="020B0604020202020204" pitchFamily="34" charset="0"/>
              </a:rPr>
              <a:t>pd</a:t>
            </a: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</a:rPr>
              <a:t> od: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ukončení etapy/projektu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vydání prvního právního aktu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schválení žádosti o změnu (změna se týká dané etapy)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Slučování etap po vydání právního aktu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Průběžnou/závěrečnou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projektu není možné podat v MS2014+ před vydáním prvního právního aktu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Další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lze podat po schválení předchozí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ve druhém stupni (ŘO IROP)</a:t>
            </a:r>
            <a:r>
              <a:rPr lang="en-US" sz="2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66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Přehled příloh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75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Faktury/daňové doklady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Uvedení čísla smlouvy/objednávky,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Doklady o úhradě (bankovní výpisy)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Předávací protokoly, dodací listy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Smlouva/objednávka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Doklady z výběrových řízení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Smlouva o zřízení bankovních účtů/čestné prohlášení o bankovních účtech (vzor viz. příloha č. 32 OPŽP) </a:t>
            </a:r>
          </a:p>
        </p:txBody>
      </p:sp>
    </p:spTree>
    <p:extLst>
      <p:ext uri="{BB962C8B-B14F-4D97-AF65-F5344CB8AC3E}">
        <p14:creationId xmlns:p14="http://schemas.microsoft.com/office/powerpoint/2010/main" val="1481125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Přehled příloh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7" y="1395611"/>
            <a:ext cx="8100000" cy="479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Výpis z účetní evidence 	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Podklady prokazující dodržení pravidel pro publicitu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Stavební práce – soubor čerpání odpovídající výdajům v dané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ve struktuře položkového rozpočtu stavby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DPH – přenesená daňová povinnost – doložení splnění daňové povinnosti (daňové přiznání, výpis z evidence pro daňové účely/kontrolní hlášení, doklad o úhradě)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Nákup nemovitostí (staveb a pozemků) – znalecký posudek ne starší 6 měsíců před datem pořízení, doložení vlastnictví (výpis z KN)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7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Přehled příloh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294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Fotodokumentaci z realizace projektu, dodržení pravidel publicity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Závěrečná etapa – stavební práce – kolaudační souhlas/rozhodnutí o povolení k předčasnému užívání stavby/rozhodnutí o povolení zkušebního provozu před vydáním kolaudačního souhlasu, pokud již bylo vydáno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Další případné přílohy vycházející ze specifik daných výzev (dle Specifických pravidel pro žadatele a příjemce)</a:t>
            </a:r>
          </a:p>
          <a:p>
            <a:pPr marL="285750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78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990600" y="927335"/>
            <a:ext cx="7410450" cy="22063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dirty="0">
                <a:solidFill>
                  <a:schemeClr val="bg1"/>
                </a:solidFill>
              </a:rPr>
              <a:t>Realizace projektů </a:t>
            </a:r>
            <a:br>
              <a:rPr lang="cs-CZ" sz="4400" dirty="0">
                <a:solidFill>
                  <a:schemeClr val="bg1"/>
                </a:solidFill>
              </a:rPr>
            </a:br>
            <a:r>
              <a:rPr lang="cs-CZ" sz="4400" dirty="0">
                <a:solidFill>
                  <a:schemeClr val="bg1"/>
                </a:solidFill>
              </a:rPr>
              <a:t>101. výzva</a:t>
            </a:r>
            <a:r>
              <a:rPr lang="cs-CZ" sz="4400" dirty="0">
                <a:solidFill>
                  <a:srgbClr val="FF0000"/>
                </a:solidFill>
              </a:rPr>
              <a:t>.</a:t>
            </a:r>
            <a:endParaRPr 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35551" y="5387740"/>
            <a:ext cx="6597403" cy="542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Lenka Vypušťáková, Územní odbor IROP pro Zlínský kraj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43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Zpráva o realizaci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209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Indikátory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- Do komentáře ID relevantních sociálních služeb, které jsou předmětem projektu.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6 75 10, 5 54 01, 5 54 02, 3 23 00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 poskytovatelů sociálních služeb</a:t>
            </a: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00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Zpráva o realizaci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4290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 případě projektů podpořených ve specifickém cíli 6.1 bude publicita v rámci povinných propagačních nástrojů a případných nepovinných propagačních nástrojů obsahovat tuto formulaci: </a:t>
            </a:r>
          </a:p>
          <a:p>
            <a:pPr lvl="1"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&lt;název projektu&gt; je spolufinancován Evropskou unií v rámci reakce Unie na pandemii COVID-19.</a:t>
            </a:r>
          </a:p>
          <a:p>
            <a:pPr algn="just" fontAlgn="base">
              <a:lnSpc>
                <a:spcPts val="27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vytvoření plakátu, dočasného billboardu a stálé pamětní desky důrazně doporučujeme využít generátor nástrojů povinné publicity ESIF: </a:t>
            </a: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https://publicita.dotaceeu.cz/gen/krok1</a:t>
            </a:r>
          </a:p>
          <a:p>
            <a:pPr marL="285750" indent="-285750" algn="just" fontAlgn="base">
              <a:lnSpc>
                <a:spcPts val="27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Zbylé záložky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obdobný postup jako v jiných výzvách</a:t>
            </a: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79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4674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způsobilost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počátek časové způsobilosti výdaje pro ukončené projekty k datu podání žádosti o podporu: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uskutečnění zdanitelného plnění na účetním dokladu a vznik výdaje, tj. úhrada po 1. 2. 2020;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s dodavatelem musí být uzavřena po 1. 2. 2020.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počátek časové způsobilosti výdaje pro neukončené projekty k datu podání žádosti o podporu: 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uskutečnění zdanitelného plnění na účetním dokladu a vznik výdaje, tj. úhrada po 1. 2. 2020;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s dodavatelem může být uzavřena před 1. 2. 2020.</a:t>
            </a:r>
          </a:p>
          <a:p>
            <a:pPr algn="ctr" fontAlgn="base">
              <a:lnSpc>
                <a:spcPts val="2700"/>
              </a:lnSpc>
            </a:pP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63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159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Časová způsobilost</a:t>
            </a:r>
          </a:p>
          <a:p>
            <a:pPr algn="ctr" fontAlgn="base">
              <a:lnSpc>
                <a:spcPts val="2700"/>
              </a:lnSpc>
            </a:pP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 projektu musí být ukončena nejpozději 31. 12. 2023. </a:t>
            </a:r>
          </a:p>
          <a:p>
            <a:pPr algn="ctr"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tohoto data musí být rovněž uhrazeny veškeré způsobilé výdaje.</a:t>
            </a:r>
          </a:p>
        </p:txBody>
      </p:sp>
    </p:spTree>
    <p:extLst>
      <p:ext uri="{BB962C8B-B14F-4D97-AF65-F5344CB8AC3E}">
        <p14:creationId xmlns:p14="http://schemas.microsoft.com/office/powerpoint/2010/main" val="915217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363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Materiálně - technický standard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pobytových služeb domovy se zvláštním režimem, domovy pro osoby se zdravotním postižením, týdenní stacionáře a chráněné bydlení je nutné závazně dodržovat Materiálně-technický standard pro služby sociální péče poskytované pobytovou formou určený pro výzvu č. 101 IROP REACT-EU (viz webové stránky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MPSV_dokument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“Věcné podmínky výzvy IROP č. 101 dle REACT-EU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”). </a:t>
            </a:r>
          </a:p>
          <a:p>
            <a:pPr lvl="1"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https://www.mpsv.cz/web/cz/stanoviska-a-doporucene-postupy -</a:t>
            </a:r>
          </a:p>
          <a:p>
            <a:pPr fontAlgn="base">
              <a:lnSpc>
                <a:spcPts val="2700"/>
              </a:lnSpc>
            </a:pP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530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382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Přílohy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(depeše s výčtem zaslaná manažerem projektu s upozorněním na končící etapu)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Pověřovací akt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(kontinuita Pověření v případě modelu A)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Všechna jednotlivá pořizovaná vozidla vč. SPZ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jednotlivé prostory budované z projektu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pořizované položky vybavení, které jsou umístěny a využívány v souladu s popisem v projektu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Naplnění všech jednotlivých druhů povinné publicity</a:t>
            </a: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3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Změny před podáním žádosti o platbu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43200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cs typeface="Arial"/>
              </a:rPr>
              <a:t>Veškeré změny související s danou etapou je třeba nahlásit formou žádosti o změnu před koncem této etapy (nejpozději poslední den etapy), jedná se zejména o: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cs typeface="Arial"/>
              </a:rPr>
              <a:t>aktualizaci rozpočtu a převedení nevyčerpaných prostředků do následujících etap, změny finančního plánu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cs typeface="Arial"/>
              </a:rPr>
              <a:t>prodloužení této etapy/projektu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cs typeface="Arial"/>
              </a:rPr>
              <a:t>změna čísla bankovní účtu pro příjem dotace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cs typeface="Arial"/>
              </a:rPr>
              <a:t>Pokud bude žádost o změnu, která se vztahuje k dané etapě, předložena po konci etapy, jedná se o pozdní předložení dle Podmínek k Rozhodnutí o poskytnutí dotace (podléhá sankci).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cs typeface="Arial"/>
              </a:rPr>
              <a:t>Po předložení </a:t>
            </a:r>
            <a:r>
              <a:rPr lang="cs-CZ" dirty="0" err="1">
                <a:solidFill>
                  <a:schemeClr val="bg1"/>
                </a:solidFill>
                <a:cs typeface="Arial"/>
              </a:rPr>
              <a:t>ŽoP</a:t>
            </a:r>
            <a:r>
              <a:rPr lang="cs-CZ" dirty="0">
                <a:solidFill>
                  <a:schemeClr val="bg1"/>
                </a:solidFill>
                <a:cs typeface="Arial"/>
              </a:rPr>
              <a:t> a </a:t>
            </a:r>
            <a:r>
              <a:rPr lang="cs-CZ" dirty="0" err="1">
                <a:solidFill>
                  <a:schemeClr val="bg1"/>
                </a:solidFill>
                <a:cs typeface="Arial"/>
              </a:rPr>
              <a:t>ZoR</a:t>
            </a:r>
            <a:r>
              <a:rPr lang="cs-CZ" dirty="0">
                <a:solidFill>
                  <a:schemeClr val="bg1"/>
                </a:solidFill>
                <a:cs typeface="Arial"/>
              </a:rPr>
              <a:t> již není možné žádost o změnu předložit. </a:t>
            </a:r>
            <a:r>
              <a:rPr lang="cs-CZ" dirty="0" err="1">
                <a:solidFill>
                  <a:schemeClr val="bg1"/>
                </a:solidFill>
                <a:cs typeface="Arial"/>
              </a:rPr>
              <a:t>ŽoP</a:t>
            </a:r>
            <a:r>
              <a:rPr lang="cs-CZ" dirty="0">
                <a:solidFill>
                  <a:schemeClr val="bg1"/>
                </a:solidFill>
                <a:cs typeface="Arial"/>
              </a:rPr>
              <a:t> a </a:t>
            </a:r>
            <a:r>
              <a:rPr lang="cs-CZ" dirty="0" err="1">
                <a:solidFill>
                  <a:schemeClr val="bg1"/>
                </a:solidFill>
                <a:cs typeface="Arial"/>
              </a:rPr>
              <a:t>ZoR</a:t>
            </a:r>
            <a:r>
              <a:rPr lang="cs-CZ" dirty="0">
                <a:solidFill>
                  <a:schemeClr val="bg1"/>
                </a:solidFill>
                <a:cs typeface="Arial"/>
              </a:rPr>
              <a:t> je možné založit až po schválení příslušné změny.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62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386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Vozidla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účetní/daňové doklady, objednávka, dodací list, předávací protokol;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 o zaplacení;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dílo/kupní smlouva, případně její dodatky;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dle smlouvy (termíny, bankovní záruky, pojištění, zádržné…)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technický průkaz (vlastník = příjemce, Emisní limit)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specifické požadavky na vozidlo s odůvodněnou vazbou na poskytovanou relevantní služby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limit dle výzvy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přestavba vozidla pořízena spolu s pořízením vozidla, nikoliv odděleně</a:t>
            </a:r>
          </a:p>
        </p:txBody>
      </p:sp>
    </p:spTree>
    <p:extLst>
      <p:ext uri="{BB962C8B-B14F-4D97-AF65-F5344CB8AC3E}">
        <p14:creationId xmlns:p14="http://schemas.microsoft.com/office/powerpoint/2010/main" val="416702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490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účetní/daňové doklady, objednávka, dodací list, předávací protokol;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 o zaplacení;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dílo/kupní smlouva, případně její dodatky;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dle smlouvy (termíny, bankovní záruky, pojištění, zádržné…)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 nákup (průzkum trhu)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vybavení pro zajištění provozu zařízení s odůvodněnou vazbou na poskytování sociálních služeb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(využití s ohledem na charakter a kapacitu služby)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„Pořízené vybavení musí bezprostředně sloužit k realizaci projektu s přímou vazbou na poskytování daných služeb. Jedná se o standardní, nezbytné a obvyklé výdaje podle typu služby.“</a:t>
            </a:r>
          </a:p>
          <a:p>
            <a:pPr marL="742950" lvl="1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60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317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vybavení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kompenzační pomůcky pro výkon přímé práce s klientem, a to ve vztahu ke kapacitě sociální služby;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zdravotnické prostředky pro sociální služby dle § 36 zákona č. 108/2006 Sb., o sociálních službách, které jsou klientům poskytovány prostřednictvím osob s odbornou způsobilostí k výkonu zdravotnického povolání;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asistenčních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asistivních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technologií, a systémů protipožární ochrany.</a:t>
            </a:r>
          </a:p>
        </p:txBody>
      </p:sp>
    </p:spTree>
    <p:extLst>
      <p:ext uri="{BB962C8B-B14F-4D97-AF65-F5344CB8AC3E}">
        <p14:creationId xmlns:p14="http://schemas.microsoft.com/office/powerpoint/2010/main" val="2844418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86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vybavení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účetní/daňové doklady, objednávka, dodací list, předávací protokol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 o zaplacení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dílo/kupní smlouva, případně její dodatky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dle smlouvy (termíny, bankovní záruky, pojištění, zádržné…)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 nákup (průzkum trhu)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pořízení vybavení pro zajištění provozu zařízení s odůvodněnou vazbou na poskytování sociálních služeb (využití s ohledem na charakter a kapacitu služby)</a:t>
            </a:r>
            <a:endParaRPr lang="cs-CZ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26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43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 nemovitosti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 o zaplacení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kupní smlouva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právu stavby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doložení vlastnictví (výpis z katastru nemovitostí, popř. návrh na vklad do katastru nemovitostí, vyrozumění katastrálního úřadu o zapsání vlastnického práva k pozemku)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znalecký posudek ne starší šesti měsíců před datem pořízení pozemku (vyhotoven podle zákona č. 151/1997 Sb., vymezení ceny pozemků a staveb)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rozhodnutí o odvodech za odnětí půdy ze zemědělského půdního fondu, rozhodnutí o odnětí pozemku z plnění funkce lesa.</a:t>
            </a:r>
          </a:p>
        </p:txBody>
      </p:sp>
    </p:spTree>
    <p:extLst>
      <p:ext uri="{BB962C8B-B14F-4D97-AF65-F5344CB8AC3E}">
        <p14:creationId xmlns:p14="http://schemas.microsoft.com/office/powerpoint/2010/main" val="2960043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Žádost o platbu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5252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27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Stavební práce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účetní/daňové doklady, objednávka, dodací list, předávací protokol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 o zaplacení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smlouva o dílo (včetně položkového rozpočtu stavby) případně její dodatky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kolaudační rozhodnutí či souhlas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čerpání odpovídající výdajům v dané žádosti o platbu ve struktuře položkového rozpočtu stavby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demoliční výměr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prokázání plnění energetických kritérií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rozhodnutí o povolení k předčasnému užívání stavby, rozhodnutí o povolení zkušebního provozu před vydáním kolaudačního souhlasu nebo rozhodnutí.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dle smlouvy (termíny, bankovní záruky, pojištění, zádržné…)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fotodokumentace</a:t>
            </a:r>
          </a:p>
          <a:p>
            <a:pPr marL="742950" lvl="1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65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Nedostatky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- soc. služby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463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Indikátory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 komentáři není uváděno ID relevantních sociálních služeb (vhodné pro identifikaci relevantní soc. služby)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55402 příjemce uvádí indikátor jako naplněný, přestože soc. služba není registrována k datu naplnění indikátoru 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Publicita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nejsou vybrány všechny typy publicity, není podložena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využívaná záložka, přestože je nerelevantní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Horizontální principy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chybí popis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podpora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není vyplněna na jednotlivých řádcích soupisky, není provedeno naplnění veřejné podpory v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6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Nedostatky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- soc. služby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463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Nezpůsobilé výdaje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využívaná záložka, přestože je nerelevantní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 nahrává duplicitně soubory do příloh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příloh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příloh soupisky dokladů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doložená žádná fotodokumentace nebo neúplná, zmatečná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Na fakturách není uvedena jednoznačná vazba na projekt, tj. registrační číslo projektu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Není doložena kopie smluv o zřízení bankovních účtů, ze kterých byly provedeny úhrady předkládaných účetních/daňových dokladů k proplacení, nebo čestné prohlášení – příloha č. 32 OP</a:t>
            </a: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41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Nedostatky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- soc. služby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1751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Chybí další přílohy (objednávka, smlouva o dílo, předávací protokol, dodací list, soupis provedených prací, výpis z účtu)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Není doložena oddělená účetní evidence</a:t>
            </a:r>
          </a:p>
          <a:p>
            <a:pPr marL="285750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21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Nedostatky v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ZoR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/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ŽoP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 - soc. služby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4521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Chyby v soupisce dokladů – vyplněné údaje neodpovídají skutečnosti: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Nejsou vyplněna pole „Číslo smlouvy/objednávky, ke které se doklad vztahuje“ a „Číslo výběrového řízení, ke kterému se doklad vztahuje“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Pole „číslo účetního dokladu v účetnictví“ – pro lepší přehlednost je ideální uvádět číslo faktury 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Registr smluv - Žadatel dokládá vložení příslušné objednávky do Registru smluv při nárokování výdajů z této objednávky uložením přesného a funkčního hypertextového odkazu do pole „Popis výdaje“ v SD1 (případně jiný údaj umožňující dohledání daného dokumentu, např. ID, které bylo přiděleno při uveřejnění příslušných podkladů v registru smluv). </a:t>
            </a:r>
          </a:p>
          <a:p>
            <a:pPr marL="285750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1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Typy zprávy o realizaci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382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Průběžná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 projektu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(= Zpráva o realizaci)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Průběžná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se předkládá po ukončení první a všech průběžných etap 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víceetapového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projektu.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Závěrečná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 za poslední etapu projektu </a:t>
            </a:r>
          </a:p>
          <a:p>
            <a:pPr marL="742950" lvl="1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Zpráva za poslední etapu, pokrývá období od poslední Průběžné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projektu do podání této zprávy.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Závěrečná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projektu má stejnou strukturu jako Průběžná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projektu. </a:t>
            </a:r>
          </a:p>
          <a:p>
            <a:pPr marL="285750" indent="-285750" algn="just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Závěrečná </a:t>
            </a:r>
            <a:r>
              <a:rPr lang="cs-CZ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</a:rPr>
              <a:t> za celé období realizace projektu </a:t>
            </a:r>
          </a:p>
          <a:p>
            <a:pPr marL="742950" lvl="1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Nerelevantní pro 101. výzvu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669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Nejčastější žádosti o změnu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39999"/>
            <a:ext cx="8100000" cy="2405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Úprava technické specifikace vozidel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Úprava technické specifikace plánovaného vybavení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Změny množství pořizovaného majetku (možný dopad na indikátor i CZV)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Postup zpracování žádosti o změnu dle přílohy č. 18 OPŽP</a:t>
            </a:r>
          </a:p>
        </p:txBody>
      </p:sp>
    </p:spTree>
    <p:extLst>
      <p:ext uri="{BB962C8B-B14F-4D97-AF65-F5344CB8AC3E}">
        <p14:creationId xmlns:p14="http://schemas.microsoft.com/office/powerpoint/2010/main" val="212696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Nejčastější nezpůsobilé výdaje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3443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Nákup pozemku, na kterém neproběhne výstavba nebo nestojí stavba, která by byla v rámci projektu rekonstruována.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Výstavba/realizace dobíjecí stanice a pořízení souvisejícího vybavení pro nabíjení elektromobilů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plug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-in hybridů.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Spotřební materiál včetně materiálu k pořízenému vybavení (papír, toner, hrnčířská hlína, barvy, látky apod.).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Opravy a udržování (oprava plotu, oprava dveří,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repas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</a:p>
          <a:p>
            <a:pPr marL="285750" indent="-285750"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301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sym typeface="Arial"/>
              </a:rPr>
              <a:t>Nejčastější nezpůsobilé výdaje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3999" y="1440000"/>
            <a:ext cx="8100000" cy="259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Výdaje na záruky, pojištění…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Nepovinná publicita (polepy vozidel…)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Aktivity, které nebyly v projektu plánovány (parkovací stání, které nebylo plánováno jako samostatná vedlejší aktivita)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Výdaje, které nesouvisí s cíli projektu (majetek pro jiné sociální služby, majetek pro komerční vzdělávací činnost, majetek pro propagační činnost)</a:t>
            </a:r>
          </a:p>
        </p:txBody>
      </p:sp>
    </p:spTree>
    <p:extLst>
      <p:ext uri="{BB962C8B-B14F-4D97-AF65-F5344CB8AC3E}">
        <p14:creationId xmlns:p14="http://schemas.microsoft.com/office/powerpoint/2010/main" val="3505992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933821-A5DA-7140-8831-7E4D84AA8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dirty="0" smtClean="0"/>
              <a:pPr/>
              <a:t>63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Založení nové </a:t>
            </a:r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4000" y="1440000"/>
            <a:ext cx="8100000" cy="244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Příjemce je informován depeší 1PD a 20PD před datem předpokládaného předložení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ŽoP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/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 případě, že se záložka Zprávy o realizaci nezobrazuje, není možné vytvořit novou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a je nutno se obrátit na manažera projektu, aby vygeneroval plán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</a:rPr>
              <a:t>ZoR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>
              <a:lnSpc>
                <a:spcPts val="2700"/>
              </a:lnSpc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86" y="3896109"/>
            <a:ext cx="2266950" cy="9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89" y="3698837"/>
            <a:ext cx="2242247" cy="230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89" y="3896109"/>
            <a:ext cx="3523499" cy="14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Zpráva o realizaci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C60473-6D8C-464B-9745-3FB73D6BEA84}"/>
              </a:ext>
            </a:extLst>
          </p:cNvPr>
          <p:cNvSpPr txBox="1"/>
          <p:nvPr/>
        </p:nvSpPr>
        <p:spPr>
          <a:xfrm>
            <a:off x="502646" y="1440000"/>
            <a:ext cx="8100000" cy="340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Nerelevantní záložky nevyplňovat (např. záložku Čestná prohlášení)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Založený záznam rozklikněte a vyplňujte jednotlivé záložky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Vždy na každé záložce vyplněné údaje uložte!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Záložka podpis žádosti se otevře pro editaci až</a:t>
            </a:r>
          </a:p>
          <a:p>
            <a:pPr lvl="1"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po finalizaci Zprávy o realizaci. </a:t>
            </a:r>
          </a:p>
          <a:p>
            <a:pPr marL="285750" indent="-285750" algn="just" fontAlgn="base">
              <a:lnSpc>
                <a:spcPts val="27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Některé záložky se vyplňují kliknutím na tlačítko</a:t>
            </a:r>
          </a:p>
          <a:p>
            <a:pPr algn="just" fontAlgn="base">
              <a:lnSpc>
                <a:spcPts val="2700"/>
              </a:lnSpc>
              <a:spcAft>
                <a:spcPts val="1200"/>
              </a:spcAft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</a:rPr>
              <a:t> 	„Vykázat změnu/přírůstek“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16" y="1881709"/>
            <a:ext cx="1937238" cy="36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518" y="4976355"/>
            <a:ext cx="4416263" cy="73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96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E102564-7B26-419C-B280-9517931EFB17}"/>
              </a:ext>
            </a:extLst>
          </p:cNvPr>
          <p:cNvSpPr txBox="1"/>
          <p:nvPr/>
        </p:nvSpPr>
        <p:spPr>
          <a:xfrm>
            <a:off x="502647" y="576000"/>
            <a:ext cx="8100000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</a:rPr>
              <a:t>Vykázání změny/přírůstku</a:t>
            </a:r>
            <a:r>
              <a:rPr lang="cs-CZ" sz="3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2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510" y="1241231"/>
            <a:ext cx="4600797" cy="22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157" y="3495468"/>
            <a:ext cx="4583851" cy="26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80361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6BE74E4BEF45997F71ACD4C5DBA5" ma:contentTypeVersion="8" ma:contentTypeDescription="Create a new document." ma:contentTypeScope="" ma:versionID="d530888e6a748abe42f880670a2a4b53">
  <xsd:schema xmlns:xsd="http://www.w3.org/2001/XMLSchema" xmlns:xs="http://www.w3.org/2001/XMLSchema" xmlns:p="http://schemas.microsoft.com/office/2006/metadata/properties" xmlns:ns2="573699da-9848-4198-85e5-a5ed1162f14f" targetNamespace="http://schemas.microsoft.com/office/2006/metadata/properties" ma:root="true" ma:fieldsID="1ceaf86119172a1c1207e8d945c0336e" ns2:_="">
    <xsd:import namespace="573699da-9848-4198-85e5-a5ed1162f1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699da-9848-4198-85e5-a5ed1162f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3AD64B-D10D-4933-A5A6-5419EEAA30D1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purl.org/dc/terms/"/>
    <ds:schemaRef ds:uri="573699da-9848-4198-85e5-a5ed1162f14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837AE3D-ABC7-4199-AC2F-6960F36C2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699da-9848-4198-85e5-a5ed1162f1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0FC77F-1CE2-4458-A05C-6AD030B60F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1377</TotalTime>
  <Words>3601</Words>
  <Application>Microsoft Office PowerPoint</Application>
  <PresentationFormat>Předvádění na obrazovce (4:3)</PresentationFormat>
  <Paragraphs>308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6" baseType="lpstr">
      <vt:lpstr>Arial</vt:lpstr>
      <vt:lpstr>Calibri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Kolářová Lenka</cp:lastModifiedBy>
  <cp:revision>149</cp:revision>
  <cp:lastPrinted>2022-04-21T07:58:25Z</cp:lastPrinted>
  <dcterms:created xsi:type="dcterms:W3CDTF">2021-01-13T14:58:16Z</dcterms:created>
  <dcterms:modified xsi:type="dcterms:W3CDTF">2022-05-23T11:03:15Z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0x010100499D6BE74E4BEF45997F71ACD4C5DBA5</vt:lpwstr>
  </property>
</Properties>
</file>