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09" r:id="rId4"/>
    <p:sldId id="332" r:id="rId5"/>
    <p:sldId id="333" r:id="rId6"/>
    <p:sldId id="316" r:id="rId7"/>
    <p:sldId id="314" r:id="rId8"/>
    <p:sldId id="331" r:id="rId9"/>
    <p:sldId id="317" r:id="rId10"/>
    <p:sldId id="260" r:id="rId11"/>
    <p:sldId id="319" r:id="rId12"/>
    <p:sldId id="320" r:id="rId13"/>
    <p:sldId id="321" r:id="rId14"/>
    <p:sldId id="322" r:id="rId15"/>
    <p:sldId id="323" r:id="rId16"/>
    <p:sldId id="339" r:id="rId17"/>
    <p:sldId id="262" r:id="rId18"/>
    <p:sldId id="324" r:id="rId19"/>
    <p:sldId id="334" r:id="rId20"/>
    <p:sldId id="335" r:id="rId21"/>
    <p:sldId id="336" r:id="rId22"/>
    <p:sldId id="337" r:id="rId23"/>
    <p:sldId id="338" r:id="rId24"/>
    <p:sldId id="263" r:id="rId25"/>
    <p:sldId id="340" r:id="rId26"/>
    <p:sldId id="341" r:id="rId27"/>
    <p:sldId id="330" r:id="rId28"/>
    <p:sldId id="261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57"/>
    <a:srgbClr val="7EC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7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360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sef Novák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–Josef Novák</a:t>
            </a:r>
          </a:p>
        </p:txBody>
      </p:sp>
      <p:sp>
        <p:nvSpPr>
          <p:cNvPr id="94" name="„Sem napište citát.“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„Sem napište citát.“ </a:t>
            </a:r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ázek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 názvu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ázek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 názvu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4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ázek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ázek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ázek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ázek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package" Target="../embeddings/List_aplikace_Microsoft_Excel1.xlsx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i-ucha.cz/vyzvy-iti/harmonogram-vyzev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tif"/><Relationship Id="rId4" Type="http://schemas.openxmlformats.org/officeDocument/2006/relationships/hyperlink" Target="http://www.iti-ucha.cz/projekty/jak-podat-projekt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i-ucha.cz/iti-2021-2027/dokument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i-ucha.cz/files/ITI_2021+-1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rázek" descr="Obrázek"/>
          <p:cNvPicPr>
            <a:picLocks/>
          </p:cNvPicPr>
          <p:nvPr/>
        </p:nvPicPr>
        <p:blipFill>
          <a:blip r:embed="rId2">
            <a:extLst/>
          </a:blip>
          <a:srcRect l="1828" t="7727" r="4991" b="4792"/>
          <a:stretch>
            <a:fillRect/>
          </a:stretch>
        </p:blipFill>
        <p:spPr>
          <a:xfrm>
            <a:off x="0" y="0"/>
            <a:ext cx="13021071" cy="976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9034" y="3474201"/>
            <a:ext cx="8251532" cy="18552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ovéPole 1"/>
          <p:cNvSpPr txBox="1"/>
          <p:nvPr/>
        </p:nvSpPr>
        <p:spPr>
          <a:xfrm>
            <a:off x="5145024" y="7632188"/>
            <a:ext cx="679094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b="0" dirty="0" smtClean="0">
                <a:solidFill>
                  <a:schemeClr val="tx2"/>
                </a:solidFill>
                <a:latin typeface="Dosis Light"/>
              </a:rPr>
              <a:t>IROP Tour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Dosis Light"/>
                <a:sym typeface="Helvetica Neue"/>
              </a:rPr>
              <a:t>Květen 2022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Dosis Light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CO JE INTEGROVANOST?</a:t>
            </a:r>
            <a:endParaRPr lang="cs-CZ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Integrovanost</a:t>
            </a:r>
            <a:r>
              <a:rPr lang="cs-CZ" dirty="0" smtClean="0">
                <a:latin typeface="Calibri" panose="020F0502020204030204" pitchFamily="34" charset="0"/>
              </a:rPr>
              <a:t> = vzájemná provázanost (či podmíněnost) jednotlivých aktivit a projektů, která přináší různým cílovým skupinám pozitivní benefity a synergické efekty plynoucí z této koncentrace investic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Kombinace různých aktivit (terminál x </a:t>
            </a:r>
            <a:r>
              <a:rPr lang="cs-CZ" dirty="0" err="1" smtClean="0">
                <a:latin typeface="Calibri" panose="020F0502020204030204" pitchFamily="34" charset="0"/>
              </a:rPr>
              <a:t>cyklodoprava</a:t>
            </a:r>
            <a:r>
              <a:rPr lang="cs-CZ" dirty="0" smtClean="0">
                <a:latin typeface="Calibri" panose="020F0502020204030204" pitchFamily="34" charset="0"/>
              </a:rPr>
              <a:t> x ITS), témat (doprava x životní prostředí x školství), různých zdrojů (soukromé x veřejné, dotační x nedotační) a nositelů projektů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Snaha zaměřit se na místně integrovaný přístup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4283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ZDROJŮ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OP ŽP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SFDI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OP TAK/NPO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Rozpočet města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0478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NÁSTROJŮ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Individuální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CLLD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RE:START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Individuální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CLLD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Bez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5526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ŽADATELŮ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Spolek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Soukromý sektor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Kraj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81495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PŘIPRAVENOSTI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Projektová dokumentace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Vize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Projektová dokumentace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Studie</a:t>
            </a:r>
            <a:r>
              <a:rPr kumimoji="0" lang="cs-CZ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 proveditelnosti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8175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KONKRÉTNÍ PŘÍKLADY Z INTEGROVNÉ STRATEGIE ÚCHA 2021+</a:t>
            </a:r>
            <a:endParaRPr lang="cs-CZ" sz="2500" b="1" dirty="0" smtClean="0">
              <a:solidFill>
                <a:srgbClr val="FF0000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3" y="3268771"/>
            <a:ext cx="6342456" cy="58469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340" y="3268771"/>
            <a:ext cx="6243737" cy="58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6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886814"/>
              </p:ext>
            </p:extLst>
          </p:nvPr>
        </p:nvGraphicFramePr>
        <p:xfrm>
          <a:off x="3386963" y="3254502"/>
          <a:ext cx="6230874" cy="502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List" r:id="rId5" imgW="4200567" imgH="3390930" progId="Excel.Sheet.12">
                  <p:embed/>
                </p:oleObj>
              </mc:Choice>
              <mc:Fallback>
                <p:oleObj name="List" r:id="rId5" imgW="4200567" imgH="3390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86963" y="3254502"/>
                        <a:ext cx="6230874" cy="502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bg2">
                    <a:lumMod val="75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NÁVRH ALOKACÍ DLE AKTIVIT K 28. 4. 2022</a:t>
            </a:r>
          </a:p>
          <a:p>
            <a:pPr algn="l" hangingPunct="1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64261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2.2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Zelená infrastruktura ve veřejném prostranství měst a obcí</a:t>
            </a:r>
            <a:endParaRPr dirty="0" smtClean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Z pohledu ITI a připravovaných projektů měst je stávající nastavení podpory velmi problematické a komplikované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abnormální soubor hodnotících kritérií, které musí žadatel splnit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některá kritéria představují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dodatečné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náklady na řadu souvisejících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dokumentů, a to i u 	připravených projektů</a:t>
            </a:r>
            <a:endParaRPr lang="cs-CZ" sz="2100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není jasná hranice mezi IROP a OP ŽP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nejsou zohledňována specifická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území (např. městské památkové rezervace)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Stávající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nastavení podpory se odklání od původního smyslu komplexních revitalizací veřejného prostoru se zahrnutím prvků modrozelené infrastruktury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06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4.1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Infrastruktura MŠ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U navyšování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kapacit MŠ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stanovovány koeficienty pro ORP dle dat MŠMT ČR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Podpora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ORP v individuálních výzvách na úrovni 6 a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výše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Podpora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ORP v integrovaných výzvách původně na úrovni 4 a výše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30. 3. 2022 dopis MŠMT ČR -&gt;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MMR ČR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(na úrovni ministrů)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ostrý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rozpor výjimky pro ITI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 rámci ITI ÚChA možnost podpořit i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zvyšování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podmínek kvality MŠ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=&gt; nedostatky musí být identifikovány krajskou hygienickou stanicí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021" y="2705561"/>
            <a:ext cx="2828102" cy="462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7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SAH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560831">
              <a:defRPr sz="3839">
                <a:latin typeface="Dosis Light"/>
                <a:ea typeface="Dosis Light"/>
                <a:cs typeface="Dosis Light"/>
                <a:sym typeface="Dosis Light"/>
              </a:defRPr>
            </a:lvl1pPr>
          </a:lstStyle>
          <a:p>
            <a:pPr>
              <a:defRPr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latin typeface="Calibri" panose="020F0502020204030204" pitchFamily="34" charset="0"/>
                <a:sym typeface="Dosis Light"/>
              </a:rPr>
              <a:t>OBSAH</a:t>
            </a:r>
          </a:p>
        </p:txBody>
      </p:sp>
      <p:sp>
        <p:nvSpPr>
          <p:cNvPr id="123" name="1  SOCIÁLNÍ SOUDRŽNOST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/>
          <a:lstStyle/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sym typeface="Dosis Light"/>
              </a:rPr>
              <a:t>ZÁKLADNÍ INFORMACE</a:t>
            </a: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rgbClr val="4FA757"/>
                </a:solidFill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5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 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IMPLEMENTACE ITI</a:t>
            </a: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6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  ZÁVĚR</a:t>
            </a: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4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5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5956" y="8488650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4.1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Infrastruktura ZŠ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Dva možné přístupy podpory v rámci ITI ÚChA: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podpora systémových projektů měst, kdy dochází k realizaci alespoň jedné aktivity IROP na 	minimálně 3 ZŠ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podpora velkých strategických projektů, kdy v rámci jedné školy dochází k realizaci minimálně dvou 	aktivit a minimální CZV jsou na úrovni 10/30 mil. Kč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09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4.2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Sociální bydlení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Negativní zkušenosti z programového období 2014-2020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Oprávněnými žadateli pouze obce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Vyžadován specifický dokument řešící problematiku sociálního bydlení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9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4.4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Kulturní dědictví a cestovní ruch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Podporované aktivity: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Revitalizace památek (KP i NKP)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Revitalizace muzeí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Revitalizace knihoven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Doprovodná infrastruktura CR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82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6.1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Čistá mobilita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Podporované aktivity: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Obnova vozového parku MHD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Plnící stanice pro MHD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Telematika MHD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Multimodální doprava (terminály, přestupní parkování)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Bezpečnost dopravy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Cyklodoprava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 rámci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cyklodopravy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preferovány cyklotrasy s návazností na krajské cyklotrasy dle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Cyklogenerelu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ÚK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38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IMPLEMENTACE ITI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rgbClr val="4FA757"/>
                </a:solidFill>
                <a:latin typeface="Calibri" panose="020F0502020204030204" pitchFamily="34" charset="0"/>
              </a:rPr>
              <a:t>SCHVALOVÁNÍ INTEGROVANÉ STRATEGIE</a:t>
            </a:r>
            <a:endParaRPr lang="cs-CZ" b="1" dirty="0">
              <a:solidFill>
                <a:srgbClr val="4FA757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20. 6. 2022 – plánováno schválení koncepční části Integrované strategie v ZM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ÚnL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Akční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plán = druhá část Integrované strategie navazující na koncepční část, obsahuje několik programových rámců, přičemž pro každý OP bude vytvořen jeden programový rámec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Programový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rámec = seznam strategických projektů s rezervovanou alokací v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ITI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12. 9. 2022 – plánováno schválení programových rámců pro jednotlivé OP v ZM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ÚnL</a:t>
            </a:r>
            <a:endParaRPr lang="cs-CZ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889000" lvl="8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accent4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41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IMPLEMENTACE ITI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4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6" y="2210766"/>
            <a:ext cx="10882127" cy="598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229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IMPLEMENTACE ITI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rgbClr val="4FA757"/>
                </a:solidFill>
                <a:latin typeface="Calibri" panose="020F0502020204030204" pitchFamily="34" charset="0"/>
              </a:rPr>
              <a:t>HARMONOGRAM VÝZEV ITI</a:t>
            </a:r>
            <a:endParaRPr lang="cs-CZ" b="1" dirty="0">
              <a:solidFill>
                <a:srgbClr val="4FA757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Zveřejněn aktuální harmonogram výzev pro předkládání strategických projektů do programových rámců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3"/>
              </a:rPr>
              <a:t>http://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3"/>
              </a:rPr>
              <a:t>www.iti-ucha.cz/vyzvy-iti/harmonogram-vyzev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Zveřejněna sekce s dotazy k implementaci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4"/>
              </a:rPr>
              <a:t>http://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4"/>
              </a:rPr>
              <a:t>www.iti-ucha.cz/projekty/jak-podat-projekty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113" y="4097364"/>
            <a:ext cx="5056970" cy="54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5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7030A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6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ZÁVĚR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7030A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rgbClr val="7030A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WWW.ITI-UCHA.CZ</a:t>
            </a:r>
          </a:p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endParaRPr lang="cs-CZ" sz="2100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 hangingPunct="1">
              <a:lnSpc>
                <a:spcPct val="150000"/>
              </a:lnSpc>
              <a:spcBef>
                <a:spcPts val="0"/>
              </a:spcBef>
              <a:buSzTx/>
              <a:buFontTx/>
              <a:buBlip>
                <a:blip r:embed="rId4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889000" lvl="8" indent="0" hangingPunct="1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accent4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75" y="3692454"/>
            <a:ext cx="8781201" cy="41312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985" y="893843"/>
            <a:ext cx="7238682" cy="69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9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ázek" descr="Obrázek"/>
          <p:cNvPicPr>
            <a:picLocks/>
          </p:cNvPicPr>
          <p:nvPr/>
        </p:nvPicPr>
        <p:blipFill>
          <a:blip r:embed="rId2">
            <a:extLst/>
          </a:blip>
          <a:srcRect l="1828" t="7727" r="4991" b="4792"/>
          <a:stretch>
            <a:fillRect/>
          </a:stretch>
        </p:blipFill>
        <p:spPr>
          <a:xfrm>
            <a:off x="-8136" y="-7041"/>
            <a:ext cx="13021071" cy="976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9029" y="5177234"/>
            <a:ext cx="3766713" cy="84687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Děkujeme za pozornost!"/>
          <p:cNvSpPr txBox="1"/>
          <p:nvPr/>
        </p:nvSpPr>
        <p:spPr>
          <a:xfrm>
            <a:off x="3004679" y="3150016"/>
            <a:ext cx="660597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rgbClr val="5E5E5E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</a:lstStyle>
          <a:p>
            <a:r>
              <a:rPr dirty="0" err="1" smtClean="0"/>
              <a:t>Děkuj</a:t>
            </a:r>
            <a:r>
              <a:rPr lang="cs-CZ" dirty="0" smtClean="0"/>
              <a:t>i</a:t>
            </a:r>
            <a:r>
              <a:rPr dirty="0" smtClean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pozornost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ZÁKLADNÍ INFORMACE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CO JE TO ITI?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Integrovaný nástroj pro rozvoj metropolitních oblastí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Základním podkladem Integrovaná strategie Ústecko-chomutovské aglomerace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Cílem realizovat strategické a vzájemně provázané projekty s významným dopadem do území s využitím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rezervovaných finančních prostředků v operačních programech EU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Programové období 2021-2027: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IROP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Životní prostředí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Doprava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Jan Amos Komenský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Technologie a aplikace pro konkurenceschopnost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2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ZÁKLADNÍ INFORMACE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INTEGROVANÁ STRATEGIE ÚCHA 2021+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Základní dokument pro realizaci a zacílení nástroje </a:t>
            </a:r>
            <a:r>
              <a:rPr lang="cs-CZ" dirty="0" smtClean="0">
                <a:latin typeface="Calibri" panose="020F0502020204030204" pitchFamily="34" charset="0"/>
              </a:rPr>
              <a:t>ITI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Definuje 5 prioritních oblastí</a:t>
            </a:r>
            <a:endParaRPr lang="cs-CZ"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Identifikuje i klíčové oblasti rozvoje mimo možnosti podpory z ITI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Obsahuje konkrétní integrovaná řešení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Aktuálně v </a:t>
            </a:r>
            <a:r>
              <a:rPr lang="cs-CZ" dirty="0" err="1" smtClean="0">
                <a:latin typeface="Calibri" panose="020F0502020204030204" pitchFamily="34" charset="0"/>
              </a:rPr>
              <a:t>předfinální</a:t>
            </a:r>
            <a:r>
              <a:rPr lang="cs-CZ" dirty="0" smtClean="0">
                <a:latin typeface="Calibri" panose="020F0502020204030204" pitchFamily="34" charset="0"/>
              </a:rPr>
              <a:t> podobě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Probíhá závěrečné připomínkování </a:t>
            </a:r>
            <a:r>
              <a:rPr lang="cs-CZ" dirty="0">
                <a:latin typeface="Calibri" panose="020F0502020204030204" pitchFamily="34" charset="0"/>
              </a:rPr>
              <a:t>do 16. 5. </a:t>
            </a:r>
            <a:r>
              <a:rPr lang="cs-CZ" dirty="0" smtClean="0">
                <a:latin typeface="Calibri" panose="020F0502020204030204" pitchFamily="34" charset="0"/>
              </a:rPr>
              <a:t>2022!</a:t>
            </a:r>
            <a:endParaRPr lang="cs-CZ"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  <a:hlinkClick r:id="rId3"/>
              </a:rPr>
              <a:t>http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  <a:hlinkClick r:id="rId3"/>
              </a:rPr>
              <a:t>://www.iti-ucha.cz/iti-2021-2027/dokumenty</a:t>
            </a:r>
            <a:endParaRPr lang="cs-CZ" sz="2100" dirty="0">
              <a:solidFill>
                <a:schemeClr val="tx1"/>
              </a:solidFill>
              <a:latin typeface="Calibri" panose="020F0502020204030204" pitchFamily="34" charset="0"/>
              <a:ea typeface="Dosis"/>
              <a:cs typeface="Dosis"/>
            </a:endParaRP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347" y="1983709"/>
            <a:ext cx="4040320" cy="57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1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ZÁKLADNÍ INFORMACE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ZMĚNY PRO PROGRAMOVÉ OBDOBÍ 2021-2027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Větší důraz na </a:t>
            </a:r>
            <a:r>
              <a:rPr lang="cs-CZ" dirty="0" err="1" smtClean="0">
                <a:latin typeface="Calibri" panose="020F0502020204030204" pitchFamily="34" charset="0"/>
              </a:rPr>
              <a:t>integrovanost</a:t>
            </a:r>
            <a:r>
              <a:rPr lang="cs-CZ" dirty="0" smtClean="0">
                <a:latin typeface="Calibri" panose="020F0502020204030204" pitchFamily="34" charset="0"/>
              </a:rPr>
              <a:t>, propojenost, systémovost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Větší tlak na přispění integrovaných nástrojů (ITI, CLLD) k celkovému čerpání operačních programů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	=&gt; Projekty v pokročilejší fázi přípravy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 Z podpory obecných témat/oblastí posun k podpoře konkrétních projektů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Snaha o eliminaci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překryvů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	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=&gt; mezi individuálními/integrovanými projekty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	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=&gt; mezi různými nástroji (OP ST, NPO, Modernizační fond,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RAP,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KPSV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, CLLD…)</a:t>
            </a: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87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6" y="1709903"/>
            <a:ext cx="11291147" cy="64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75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ÚSTECKO-CHOMUTOVSKÁ AGLOMERACE</a:t>
            </a:r>
            <a:endParaRPr dirty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latin typeface="Calibri" panose="020F0502020204030204" pitchFamily="34" charset="0"/>
              </a:rPr>
              <a:t> 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Polycentrický funkční region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Jádrová oblast Ústeckého kraje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5 statutárních měst (a řada dalších měst okolo 20 tis. obyvatel)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Různý přístup k vymezení aglomerace v programovém období: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	=&gt; 2014-2020 – vlastní metodika pro každou aglomeraci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=&gt; 2021-2027 – jednotná metodika MMR ČR</a:t>
            </a: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05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ÚSTECKO-CHOMUTOVSKÁ AGLOMERACE PRO OBDOBÍ 2021-2027</a:t>
            </a:r>
            <a:endParaRPr dirty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latin typeface="Calibri" panose="020F0502020204030204" pitchFamily="34" charset="0"/>
              </a:rPr>
              <a:t> 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Součástí aglomerace nově město Litoměřice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Výrazné rozšíření o obce v zázemí (Děčínsko, Mostecko, Krušné hory)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Seznam </a:t>
            </a:r>
            <a:r>
              <a:rPr lang="cs-CZ" dirty="0">
                <a:latin typeface="Calibri" panose="020F0502020204030204" pitchFamily="34" charset="0"/>
              </a:rPr>
              <a:t>všech obcí: </a:t>
            </a:r>
            <a:r>
              <a:rPr lang="cs-CZ" dirty="0">
                <a:latin typeface="Calibri" panose="020F0502020204030204" pitchFamily="34" charset="0"/>
                <a:hlinkClick r:id="rId3"/>
              </a:rPr>
              <a:t>http://www.iti-ucha.cz/files/ITI_2021+-</a:t>
            </a:r>
            <a:r>
              <a:rPr lang="cs-CZ" dirty="0" smtClean="0">
                <a:latin typeface="Calibri" panose="020F0502020204030204" pitchFamily="34" charset="0"/>
                <a:hlinkClick r:id="rId3"/>
              </a:rPr>
              <a:t>1.pdf</a:t>
            </a:r>
            <a:endParaRPr lang="cs-CZ" dirty="0" smtClean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9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153" y="1097457"/>
            <a:ext cx="8810514" cy="7096251"/>
          </a:xfrm>
          <a:prstGeom prst="rect">
            <a:avLst/>
          </a:prstGeom>
        </p:spPr>
      </p:pic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5" y="2326778"/>
            <a:ext cx="5761301" cy="18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5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851</Words>
  <Application>Microsoft Office PowerPoint</Application>
  <PresentationFormat>Vlastní</PresentationFormat>
  <Paragraphs>287</Paragraphs>
  <Slides>28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9" baseType="lpstr">
      <vt:lpstr>Calibri</vt:lpstr>
      <vt:lpstr>Dosis</vt:lpstr>
      <vt:lpstr>Dosis ExtraBold</vt:lpstr>
      <vt:lpstr>Dosis Light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List</vt:lpstr>
      <vt:lpstr>Prezentace aplikace PowerPoint</vt:lpstr>
      <vt:lpstr>OBSAH</vt:lpstr>
      <vt:lpstr>1  ZÁKLADNÍ INFORMACE</vt:lpstr>
      <vt:lpstr>1  ZÁKLADNÍ INFORMACE</vt:lpstr>
      <vt:lpstr>1  ZÁKLADNÍ INFORMACE</vt:lpstr>
      <vt:lpstr>2  VYMEZENÍ ÚSTECKO-CHOMUTOVSKÉ AGLOMERACE</vt:lpstr>
      <vt:lpstr>2  VYMEZENÍ ÚSTECKO-CHOMUTOVSKÉ AGLOMERACE</vt:lpstr>
      <vt:lpstr>2  VYMEZENÍ ÚSTECKO-CHOMUTOVSKÉ AGLOMERACE</vt:lpstr>
      <vt:lpstr>2  VYMEZENÍ ÚSTECKO-CHOMUTOVSKÉ AGLOMERACE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5  IMPLEMENTACE ITI</vt:lpstr>
      <vt:lpstr>5  IMPLEMENTACE ITI</vt:lpstr>
      <vt:lpstr>5  IMPLEMENTACE ITI</vt:lpstr>
      <vt:lpstr>6  ZÁVĚR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Potencová Nikola, Ing.</dc:creator>
  <cp:lastModifiedBy>Starý Jiří, Mgr.</cp:lastModifiedBy>
  <cp:revision>122</cp:revision>
  <dcterms:modified xsi:type="dcterms:W3CDTF">2022-04-28T19:43:47Z</dcterms:modified>
</cp:coreProperties>
</file>