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9" r:id="rId5"/>
    <p:sldId id="274" r:id="rId6"/>
    <p:sldId id="547" r:id="rId7"/>
    <p:sldId id="617" r:id="rId8"/>
    <p:sldId id="611" r:id="rId9"/>
    <p:sldId id="562" r:id="rId10"/>
    <p:sldId id="620" r:id="rId11"/>
    <p:sldId id="624" r:id="rId12"/>
    <p:sldId id="541" r:id="rId13"/>
    <p:sldId id="623" r:id="rId14"/>
    <p:sldId id="565" r:id="rId15"/>
    <p:sldId id="273" r:id="rId1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hnalová Kateřina" initials="DK" lastIdx="1" clrIdx="0">
    <p:extLst>
      <p:ext uri="{19B8F6BF-5375-455C-9EA6-DF929625EA0E}">
        <p15:presenceInfo xmlns:p15="http://schemas.microsoft.com/office/powerpoint/2012/main" userId="S::DohnalovaK@crr.cz::be5b15fc-a414-41d9-b94f-814ec677fb1a" providerId="AD"/>
      </p:ext>
    </p:extLst>
  </p:cmAuthor>
  <p:cmAuthor id="2" name="Stehlíková Markéta" initials="SM" lastIdx="3" clrIdx="1">
    <p:extLst>
      <p:ext uri="{19B8F6BF-5375-455C-9EA6-DF929625EA0E}">
        <p15:presenceInfo xmlns:p15="http://schemas.microsoft.com/office/powerpoint/2012/main" userId="S::StehlikovaM@crr.cz::f8fd348a-75a0-4a07-8d2d-5ddcc2dabd1a" providerId="AD"/>
      </p:ext>
    </p:extLst>
  </p:cmAuthor>
  <p:cmAuthor id="3" name="Řezníček Jakub" initials="ŘJ" lastIdx="2" clrIdx="2">
    <p:extLst>
      <p:ext uri="{19B8F6BF-5375-455C-9EA6-DF929625EA0E}">
        <p15:presenceInfo xmlns:p15="http://schemas.microsoft.com/office/powerpoint/2012/main" userId="S::ReznicekJ@crr.cz::13c51c9a-7096-4075-b273-db5c24348554" providerId="AD"/>
      </p:ext>
    </p:extLst>
  </p:cmAuthor>
  <p:cmAuthor id="4" name="Sýkorová Magda" initials="SM" lastIdx="3" clrIdx="3">
    <p:extLst>
      <p:ext uri="{19B8F6BF-5375-455C-9EA6-DF929625EA0E}">
        <p15:presenceInfo xmlns:p15="http://schemas.microsoft.com/office/powerpoint/2012/main" userId="S::SykorovaM@crr.cz::6c33ac95-aaf2-4e87-b017-849151c21f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5A2"/>
    <a:srgbClr val="0C56A4"/>
    <a:srgbClr val="0C56A6"/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6486" autoAdjust="0"/>
  </p:normalViewPr>
  <p:slideViewPr>
    <p:cSldViewPr snapToGrid="0" snapToObjects="1">
      <p:cViewPr varScale="1">
        <p:scale>
          <a:sx n="98" d="100"/>
          <a:sy n="98" d="100"/>
        </p:scale>
        <p:origin x="1590" y="96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8D42E-F170-4B77-9005-4C3AB8D024EE}" type="doc">
      <dgm:prSet loTypeId="urn:microsoft.com/office/officeart/2005/8/layout/hierarchy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79BF447-A338-4241-857D-16D223D22120}">
      <dgm:prSet phldrT="[Text]"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Územní odbor IROP pro Plzeňský kraj</a:t>
          </a:r>
        </a:p>
        <a:p>
          <a:r>
            <a:rPr lang="cs-CZ" b="1" dirty="0">
              <a:solidFill>
                <a:schemeClr val="bg1"/>
              </a:solidFill>
            </a:rPr>
            <a:t>Ing. Magda Sýkorová, ředitel odboru</a:t>
          </a:r>
        </a:p>
        <a:p>
          <a:r>
            <a:rPr lang="cs-CZ" dirty="0">
              <a:solidFill>
                <a:schemeClr val="bg1"/>
              </a:solidFill>
            </a:rPr>
            <a:t>E-mail: magda.sykorovoa</a:t>
          </a:r>
          <a:r>
            <a: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@</a:t>
          </a:r>
          <a:r>
            <a:rPr lang="cs-CZ" dirty="0">
              <a:solidFill>
                <a:schemeClr val="bg1"/>
              </a:solidFill>
            </a:rPr>
            <a:t>crr.cz</a:t>
          </a:r>
          <a:endParaRPr lang="cs-CZ" baseline="0" dirty="0">
            <a:solidFill>
              <a:schemeClr val="bg1"/>
            </a:solidFill>
          </a:endParaRPr>
        </a:p>
        <a:p>
          <a:r>
            <a:rPr lang="cs-CZ" dirty="0">
              <a:solidFill>
                <a:schemeClr val="bg1"/>
              </a:solidFill>
            </a:rPr>
            <a:t>Mobil: </a:t>
          </a:r>
          <a:r>
            <a:rPr lang="cs-CZ" b="0" i="0" dirty="0"/>
            <a:t>731 604 584</a:t>
          </a:r>
          <a:endParaRPr lang="cs-CZ" dirty="0">
            <a:solidFill>
              <a:schemeClr val="bg1"/>
            </a:solidFill>
          </a:endParaRPr>
        </a:p>
      </dgm:t>
    </dgm:pt>
    <dgm:pt modelId="{B64C378D-2E70-4D65-81D7-E0D03AC1D6C1}" type="parTrans" cxnId="{1EB41155-EA91-49D9-AB73-E1F13B2C1E93}">
      <dgm:prSet/>
      <dgm:spPr/>
      <dgm:t>
        <a:bodyPr/>
        <a:lstStyle/>
        <a:p>
          <a:endParaRPr lang="cs-CZ"/>
        </a:p>
      </dgm:t>
    </dgm:pt>
    <dgm:pt modelId="{070BC8CB-9DBC-4D56-80AC-4871596E0684}" type="sibTrans" cxnId="{1EB41155-EA91-49D9-AB73-E1F13B2C1E93}">
      <dgm:prSet/>
      <dgm:spPr/>
      <dgm:t>
        <a:bodyPr/>
        <a:lstStyle/>
        <a:p>
          <a:endParaRPr lang="cs-CZ"/>
        </a:p>
      </dgm:t>
    </dgm:pt>
    <dgm:pt modelId="{A67D603C-7116-488E-B84F-93A07D78F66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b="1" dirty="0"/>
            <a:t>oddělení hodnocení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b="1" dirty="0"/>
            <a:t> a kontroly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cs-CZ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b="1" dirty="0"/>
            <a:t>Mgr. Ondřej Haidlmaier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cs-CZ" b="1" dirty="0"/>
        </a:p>
        <a:p>
          <a:pPr>
            <a:lnSpc>
              <a:spcPct val="90000"/>
            </a:lnSpc>
            <a:spcAft>
              <a:spcPct val="35000"/>
            </a:spcAft>
          </a:pPr>
          <a:endParaRPr lang="cs-CZ" b="0" dirty="0"/>
        </a:p>
      </dgm:t>
    </dgm:pt>
    <dgm:pt modelId="{91211F88-806F-4D3A-A57C-BD8A2EE4C229}" type="parTrans" cxnId="{D0328F05-09AB-4649-A91E-84939B3F2EA2}">
      <dgm:prSet/>
      <dgm:spPr/>
      <dgm:t>
        <a:bodyPr/>
        <a:lstStyle/>
        <a:p>
          <a:endParaRPr lang="cs-CZ"/>
        </a:p>
      </dgm:t>
    </dgm:pt>
    <dgm:pt modelId="{09F5F104-80F5-4B06-9E04-F3B2852DBE5D}" type="sibTrans" cxnId="{D0328F05-09AB-4649-A91E-84939B3F2EA2}">
      <dgm:prSet/>
      <dgm:spPr/>
      <dgm:t>
        <a:bodyPr/>
        <a:lstStyle/>
        <a:p>
          <a:endParaRPr lang="cs-CZ"/>
        </a:p>
      </dgm:t>
    </dgm:pt>
    <dgm:pt modelId="{C5553600-1CAE-4955-BB6C-A584CC4EBCA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b="1" dirty="0"/>
            <a:t>oddělení realizace</a:t>
          </a:r>
        </a:p>
        <a:p>
          <a:endParaRPr lang="cs-CZ" b="1" dirty="0"/>
        </a:p>
        <a:p>
          <a:r>
            <a:rPr lang="cs-CZ" b="1" dirty="0"/>
            <a:t>Ing. Hana Vačkářová</a:t>
          </a:r>
        </a:p>
        <a:p>
          <a:endParaRPr lang="cs-CZ" b="1" dirty="0"/>
        </a:p>
      </dgm:t>
    </dgm:pt>
    <dgm:pt modelId="{03E7EDA8-7044-4B65-9E44-60837D6301F5}" type="parTrans" cxnId="{8B7111D2-8A9D-4DED-BA7B-0F1A716C6669}">
      <dgm:prSet/>
      <dgm:spPr/>
      <dgm:t>
        <a:bodyPr/>
        <a:lstStyle/>
        <a:p>
          <a:endParaRPr lang="cs-CZ"/>
        </a:p>
      </dgm:t>
    </dgm:pt>
    <dgm:pt modelId="{CD124AA5-535E-4490-A5A0-C040C89F5644}" type="sibTrans" cxnId="{8B7111D2-8A9D-4DED-BA7B-0F1A716C6669}">
      <dgm:prSet/>
      <dgm:spPr/>
      <dgm:t>
        <a:bodyPr/>
        <a:lstStyle/>
        <a:p>
          <a:endParaRPr lang="cs-CZ"/>
        </a:p>
      </dgm:t>
    </dgm:pt>
    <dgm:pt modelId="{EF5B9E0A-9DDF-47B2-9F7C-46EF186E08EB}">
      <dgm:prSet phldrT="[Text]"/>
      <dgm:spPr>
        <a:solidFill>
          <a:srgbClr val="4F81BD"/>
        </a:solidFill>
        <a:ln w="381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cs-CZ" b="1" dirty="0"/>
            <a:t>Vedoucí oddělení administrace veřejných zakázek HK</a:t>
          </a:r>
        </a:p>
        <a:p>
          <a:endParaRPr lang="cs-CZ" b="1" dirty="0"/>
        </a:p>
        <a:p>
          <a:r>
            <a:rPr lang="cs-CZ" b="1" dirty="0"/>
            <a:t>Mgr. Lukáš Holub</a:t>
          </a:r>
        </a:p>
        <a:p>
          <a:r>
            <a:rPr lang="cs-CZ" dirty="0"/>
            <a:t> lukas.holub@crr.cz</a:t>
          </a:r>
        </a:p>
        <a:p>
          <a:r>
            <a:rPr lang="cs-CZ" b="0" i="0" dirty="0"/>
            <a:t>703 186 838</a:t>
          </a:r>
          <a:endParaRPr lang="cs-CZ" b="0" dirty="0"/>
        </a:p>
      </dgm:t>
    </dgm:pt>
    <dgm:pt modelId="{FE696290-5CBC-4D19-841B-0FB7356D1E17}" type="parTrans" cxnId="{A63AC9A9-B238-4A17-9A15-02D3F52A278E}">
      <dgm:prSet/>
      <dgm:spPr/>
      <dgm:t>
        <a:bodyPr/>
        <a:lstStyle/>
        <a:p>
          <a:endParaRPr lang="cs-CZ"/>
        </a:p>
      </dgm:t>
    </dgm:pt>
    <dgm:pt modelId="{B716F1AE-4A0D-47AD-A13F-6100F18F38E1}" type="sibTrans" cxnId="{A63AC9A9-B238-4A17-9A15-02D3F52A278E}">
      <dgm:prSet/>
      <dgm:spPr/>
      <dgm:t>
        <a:bodyPr/>
        <a:lstStyle/>
        <a:p>
          <a:endParaRPr lang="cs-CZ"/>
        </a:p>
      </dgm:t>
    </dgm:pt>
    <dgm:pt modelId="{87A7386A-190A-4D26-B25C-46CD9BA470DF}" type="pres">
      <dgm:prSet presAssocID="{0D08D42E-F170-4B77-9005-4C3AB8D024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704714-36F9-4918-8F57-D2FB7E94F364}" type="pres">
      <dgm:prSet presAssocID="{079BF447-A338-4241-857D-16D223D22120}" presName="vertOne" presStyleCnt="0"/>
      <dgm:spPr/>
    </dgm:pt>
    <dgm:pt modelId="{611BFC66-9319-465C-9581-BCBD01444E58}" type="pres">
      <dgm:prSet presAssocID="{079BF447-A338-4241-857D-16D223D22120}" presName="txOne" presStyleLbl="node0" presStyleIdx="0" presStyleCnt="1" custScaleX="100058" custLinFactNeighborX="-2572" custLinFactNeighborY="-687">
        <dgm:presLayoutVars>
          <dgm:chPref val="3"/>
        </dgm:presLayoutVars>
      </dgm:prSet>
      <dgm:spPr>
        <a:solidFill>
          <a:schemeClr val="accent1"/>
        </a:solidFill>
      </dgm:spPr>
    </dgm:pt>
    <dgm:pt modelId="{489C6CB3-361D-4B08-8615-DF4F81400A93}" type="pres">
      <dgm:prSet presAssocID="{079BF447-A338-4241-857D-16D223D22120}" presName="parTransOne" presStyleCnt="0"/>
      <dgm:spPr/>
    </dgm:pt>
    <dgm:pt modelId="{D7126070-93FD-4FDB-92F7-894099073440}" type="pres">
      <dgm:prSet presAssocID="{079BF447-A338-4241-857D-16D223D22120}" presName="horzOne" presStyleCnt="0"/>
      <dgm:spPr/>
    </dgm:pt>
    <dgm:pt modelId="{C2421CE2-261F-414D-95FD-409ACD76F6C2}" type="pres">
      <dgm:prSet presAssocID="{A67D603C-7116-488E-B84F-93A07D78F66F}" presName="vertTwo" presStyleCnt="0"/>
      <dgm:spPr/>
    </dgm:pt>
    <dgm:pt modelId="{012C52F3-22EA-4C63-9D11-BA4EB08F93EE}" type="pres">
      <dgm:prSet presAssocID="{A67D603C-7116-488E-B84F-93A07D78F66F}" presName="txTwo" presStyleLbl="node2" presStyleIdx="0" presStyleCnt="3" custScaleX="105540" custLinFactX="8047" custLinFactNeighborX="100000" custLinFactNeighborY="52">
        <dgm:presLayoutVars>
          <dgm:chPref val="3"/>
        </dgm:presLayoutVars>
      </dgm:prSet>
      <dgm:spPr>
        <a:solidFill>
          <a:schemeClr val="accent1"/>
        </a:solidFill>
      </dgm:spPr>
    </dgm:pt>
    <dgm:pt modelId="{3F73DBDB-3206-49A1-BCE7-8C5FAEE085B4}" type="pres">
      <dgm:prSet presAssocID="{A67D603C-7116-488E-B84F-93A07D78F66F}" presName="horzTwo" presStyleCnt="0"/>
      <dgm:spPr/>
    </dgm:pt>
    <dgm:pt modelId="{DBD5F274-E5CC-4A3C-96EE-0E6BBBF9E9DF}" type="pres">
      <dgm:prSet presAssocID="{09F5F104-80F5-4B06-9E04-F3B2852DBE5D}" presName="sibSpaceTwo" presStyleCnt="0"/>
      <dgm:spPr/>
    </dgm:pt>
    <dgm:pt modelId="{A12774BD-2402-4998-9DE1-FF7918C52F8F}" type="pres">
      <dgm:prSet presAssocID="{C5553600-1CAE-4955-BB6C-A584CC4EBCA0}" presName="vertTwo" presStyleCnt="0"/>
      <dgm:spPr/>
    </dgm:pt>
    <dgm:pt modelId="{BFE87D24-6D61-4097-A3F3-47C46C775F81}" type="pres">
      <dgm:prSet presAssocID="{C5553600-1CAE-4955-BB6C-A584CC4EBCA0}" presName="txTwo" presStyleLbl="node2" presStyleIdx="1" presStyleCnt="3" custScaleX="101672" custLinFactX="5495" custLinFactNeighborX="100000" custLinFactNeighborY="52">
        <dgm:presLayoutVars>
          <dgm:chPref val="3"/>
        </dgm:presLayoutVars>
      </dgm:prSet>
      <dgm:spPr>
        <a:solidFill>
          <a:schemeClr val="accent1"/>
        </a:solidFill>
      </dgm:spPr>
    </dgm:pt>
    <dgm:pt modelId="{268D8E56-10D7-435E-B016-678B3EFAAA67}" type="pres">
      <dgm:prSet presAssocID="{C5553600-1CAE-4955-BB6C-A584CC4EBCA0}" presName="horzTwo" presStyleCnt="0"/>
      <dgm:spPr/>
    </dgm:pt>
    <dgm:pt modelId="{67877399-D68B-499B-BA16-0E5C1691E004}" type="pres">
      <dgm:prSet presAssocID="{CD124AA5-535E-4490-A5A0-C040C89F5644}" presName="sibSpaceTwo" presStyleCnt="0"/>
      <dgm:spPr/>
    </dgm:pt>
    <dgm:pt modelId="{90E22121-C70E-449D-BFDC-2222164A74F3}" type="pres">
      <dgm:prSet presAssocID="{EF5B9E0A-9DDF-47B2-9F7C-46EF186E08EB}" presName="vertTwo" presStyleCnt="0"/>
      <dgm:spPr/>
    </dgm:pt>
    <dgm:pt modelId="{260C4129-C089-4B45-9896-9E1D1C757862}" type="pres">
      <dgm:prSet presAssocID="{EF5B9E0A-9DDF-47B2-9F7C-46EF186E08EB}" presName="txTwo" presStyleLbl="node2" presStyleIdx="2" presStyleCnt="3" custLinFactX="-100000" custLinFactNeighborX="-124288" custLinFactNeighborY="52">
        <dgm:presLayoutVars>
          <dgm:chPref val="3"/>
        </dgm:presLayoutVars>
      </dgm:prSet>
      <dgm:spPr>
        <a:xfrm>
          <a:off x="4964168" y="2066159"/>
          <a:ext cx="1985899" cy="1879050"/>
        </a:xfrm>
        <a:prstGeom prst="roundRect">
          <a:avLst>
            <a:gd name="adj" fmla="val 10000"/>
          </a:avLst>
        </a:prstGeom>
      </dgm:spPr>
    </dgm:pt>
    <dgm:pt modelId="{0E96ED95-697B-45FA-B840-6E5AAA232572}" type="pres">
      <dgm:prSet presAssocID="{EF5B9E0A-9DDF-47B2-9F7C-46EF186E08EB}" presName="horzTwo" presStyleCnt="0"/>
      <dgm:spPr/>
    </dgm:pt>
  </dgm:ptLst>
  <dgm:cxnLst>
    <dgm:cxn modelId="{D0328F05-09AB-4649-A91E-84939B3F2EA2}" srcId="{079BF447-A338-4241-857D-16D223D22120}" destId="{A67D603C-7116-488E-B84F-93A07D78F66F}" srcOrd="0" destOrd="0" parTransId="{91211F88-806F-4D3A-A57C-BD8A2EE4C229}" sibTransId="{09F5F104-80F5-4B06-9E04-F3B2852DBE5D}"/>
    <dgm:cxn modelId="{BAF59C37-38C1-4067-B9BC-5FD70078346C}" type="presOf" srcId="{0D08D42E-F170-4B77-9005-4C3AB8D024EE}" destId="{87A7386A-190A-4D26-B25C-46CD9BA470DF}" srcOrd="0" destOrd="0" presId="urn:microsoft.com/office/officeart/2005/8/layout/hierarchy4"/>
    <dgm:cxn modelId="{0F499152-4B1D-4C87-9A7D-F3DF53528B6B}" type="presOf" srcId="{EF5B9E0A-9DDF-47B2-9F7C-46EF186E08EB}" destId="{260C4129-C089-4B45-9896-9E1D1C757862}" srcOrd="0" destOrd="0" presId="urn:microsoft.com/office/officeart/2005/8/layout/hierarchy4"/>
    <dgm:cxn modelId="{1EB41155-EA91-49D9-AB73-E1F13B2C1E93}" srcId="{0D08D42E-F170-4B77-9005-4C3AB8D024EE}" destId="{079BF447-A338-4241-857D-16D223D22120}" srcOrd="0" destOrd="0" parTransId="{B64C378D-2E70-4D65-81D7-E0D03AC1D6C1}" sibTransId="{070BC8CB-9DBC-4D56-80AC-4871596E0684}"/>
    <dgm:cxn modelId="{565F15A7-A9AC-45BD-8FAC-7F9A49913C81}" type="presOf" srcId="{079BF447-A338-4241-857D-16D223D22120}" destId="{611BFC66-9319-465C-9581-BCBD01444E58}" srcOrd="0" destOrd="0" presId="urn:microsoft.com/office/officeart/2005/8/layout/hierarchy4"/>
    <dgm:cxn modelId="{A63AC9A9-B238-4A17-9A15-02D3F52A278E}" srcId="{079BF447-A338-4241-857D-16D223D22120}" destId="{EF5B9E0A-9DDF-47B2-9F7C-46EF186E08EB}" srcOrd="2" destOrd="0" parTransId="{FE696290-5CBC-4D19-841B-0FB7356D1E17}" sibTransId="{B716F1AE-4A0D-47AD-A13F-6100F18F38E1}"/>
    <dgm:cxn modelId="{0D73C4C0-9C07-4A35-B1E3-2F63E5606E63}" type="presOf" srcId="{C5553600-1CAE-4955-BB6C-A584CC4EBCA0}" destId="{BFE87D24-6D61-4097-A3F3-47C46C775F81}" srcOrd="0" destOrd="0" presId="urn:microsoft.com/office/officeart/2005/8/layout/hierarchy4"/>
    <dgm:cxn modelId="{8B7111D2-8A9D-4DED-BA7B-0F1A716C6669}" srcId="{079BF447-A338-4241-857D-16D223D22120}" destId="{C5553600-1CAE-4955-BB6C-A584CC4EBCA0}" srcOrd="1" destOrd="0" parTransId="{03E7EDA8-7044-4B65-9E44-60837D6301F5}" sibTransId="{CD124AA5-535E-4490-A5A0-C040C89F5644}"/>
    <dgm:cxn modelId="{75AF91F0-2E39-4922-ABB9-B990EDB7DB30}" type="presOf" srcId="{A67D603C-7116-488E-B84F-93A07D78F66F}" destId="{012C52F3-22EA-4C63-9D11-BA4EB08F93EE}" srcOrd="0" destOrd="0" presId="urn:microsoft.com/office/officeart/2005/8/layout/hierarchy4"/>
    <dgm:cxn modelId="{A587A1A1-FAE8-48F9-A4FD-0C9169B2277B}" type="presParOf" srcId="{87A7386A-190A-4D26-B25C-46CD9BA470DF}" destId="{61704714-36F9-4918-8F57-D2FB7E94F364}" srcOrd="0" destOrd="0" presId="urn:microsoft.com/office/officeart/2005/8/layout/hierarchy4"/>
    <dgm:cxn modelId="{9FF3AB23-8C07-4570-A376-90F5DFE80838}" type="presParOf" srcId="{61704714-36F9-4918-8F57-D2FB7E94F364}" destId="{611BFC66-9319-465C-9581-BCBD01444E58}" srcOrd="0" destOrd="0" presId="urn:microsoft.com/office/officeart/2005/8/layout/hierarchy4"/>
    <dgm:cxn modelId="{69C6D873-66AC-4097-931A-8DDD113EB6E6}" type="presParOf" srcId="{61704714-36F9-4918-8F57-D2FB7E94F364}" destId="{489C6CB3-361D-4B08-8615-DF4F81400A93}" srcOrd="1" destOrd="0" presId="urn:microsoft.com/office/officeart/2005/8/layout/hierarchy4"/>
    <dgm:cxn modelId="{6071138E-4CB5-4034-9F0C-A17126524093}" type="presParOf" srcId="{61704714-36F9-4918-8F57-D2FB7E94F364}" destId="{D7126070-93FD-4FDB-92F7-894099073440}" srcOrd="2" destOrd="0" presId="urn:microsoft.com/office/officeart/2005/8/layout/hierarchy4"/>
    <dgm:cxn modelId="{6449E751-F086-4132-91A0-3110496A900E}" type="presParOf" srcId="{D7126070-93FD-4FDB-92F7-894099073440}" destId="{C2421CE2-261F-414D-95FD-409ACD76F6C2}" srcOrd="0" destOrd="0" presId="urn:microsoft.com/office/officeart/2005/8/layout/hierarchy4"/>
    <dgm:cxn modelId="{8660797E-B90C-4675-8E80-3DF5B0C986F8}" type="presParOf" srcId="{C2421CE2-261F-414D-95FD-409ACD76F6C2}" destId="{012C52F3-22EA-4C63-9D11-BA4EB08F93EE}" srcOrd="0" destOrd="0" presId="urn:microsoft.com/office/officeart/2005/8/layout/hierarchy4"/>
    <dgm:cxn modelId="{8CCEA2F9-79EE-4587-99C9-544E2569AC2F}" type="presParOf" srcId="{C2421CE2-261F-414D-95FD-409ACD76F6C2}" destId="{3F73DBDB-3206-49A1-BCE7-8C5FAEE085B4}" srcOrd="1" destOrd="0" presId="urn:microsoft.com/office/officeart/2005/8/layout/hierarchy4"/>
    <dgm:cxn modelId="{6B228E20-F689-41A0-9D13-FA538781D40B}" type="presParOf" srcId="{D7126070-93FD-4FDB-92F7-894099073440}" destId="{DBD5F274-E5CC-4A3C-96EE-0E6BBBF9E9DF}" srcOrd="1" destOrd="0" presId="urn:microsoft.com/office/officeart/2005/8/layout/hierarchy4"/>
    <dgm:cxn modelId="{7989EE0F-67E7-4515-B552-F4F3D04CBC23}" type="presParOf" srcId="{D7126070-93FD-4FDB-92F7-894099073440}" destId="{A12774BD-2402-4998-9DE1-FF7918C52F8F}" srcOrd="2" destOrd="0" presId="urn:microsoft.com/office/officeart/2005/8/layout/hierarchy4"/>
    <dgm:cxn modelId="{0CD59ED9-1F62-4C37-AB21-F281ED559345}" type="presParOf" srcId="{A12774BD-2402-4998-9DE1-FF7918C52F8F}" destId="{BFE87D24-6D61-4097-A3F3-47C46C775F81}" srcOrd="0" destOrd="0" presId="urn:microsoft.com/office/officeart/2005/8/layout/hierarchy4"/>
    <dgm:cxn modelId="{5A8C15E2-F4EA-4EDE-A11D-8F948916957E}" type="presParOf" srcId="{A12774BD-2402-4998-9DE1-FF7918C52F8F}" destId="{268D8E56-10D7-435E-B016-678B3EFAAA67}" srcOrd="1" destOrd="0" presId="urn:microsoft.com/office/officeart/2005/8/layout/hierarchy4"/>
    <dgm:cxn modelId="{3C37C1D6-0ED8-44DA-B007-2522DB1AF84A}" type="presParOf" srcId="{D7126070-93FD-4FDB-92F7-894099073440}" destId="{67877399-D68B-499B-BA16-0E5C1691E004}" srcOrd="3" destOrd="0" presId="urn:microsoft.com/office/officeart/2005/8/layout/hierarchy4"/>
    <dgm:cxn modelId="{33E80FE7-9754-4539-944B-683CE51D58C3}" type="presParOf" srcId="{D7126070-93FD-4FDB-92F7-894099073440}" destId="{90E22121-C70E-449D-BFDC-2222164A74F3}" srcOrd="4" destOrd="0" presId="urn:microsoft.com/office/officeart/2005/8/layout/hierarchy4"/>
    <dgm:cxn modelId="{6293115E-A67C-4846-86D4-2D5C1F4D1645}" type="presParOf" srcId="{90E22121-C70E-449D-BFDC-2222164A74F3}" destId="{260C4129-C089-4B45-9896-9E1D1C757862}" srcOrd="0" destOrd="0" presId="urn:microsoft.com/office/officeart/2005/8/layout/hierarchy4"/>
    <dgm:cxn modelId="{905A2A07-A3C8-43BC-A0B5-550536BB3EA5}" type="presParOf" srcId="{90E22121-C70E-449D-BFDC-2222164A74F3}" destId="{0E96ED95-697B-45FA-B840-6E5AAA2325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BFC66-9319-465C-9581-BCBD01444E58}">
      <dsp:nvSpPr>
        <dsp:cNvPr id="0" name=""/>
        <dsp:cNvSpPr/>
      </dsp:nvSpPr>
      <dsp:spPr>
        <a:xfrm>
          <a:off x="0" y="0"/>
          <a:ext cx="7413800" cy="178481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bg1"/>
              </a:solidFill>
            </a:rPr>
            <a:t>Územní odbor IROP pro Plzeňský kraj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bg1"/>
              </a:solidFill>
            </a:rPr>
            <a:t>Ing. Magda Sýkorová, ředitel odboru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bg1"/>
              </a:solidFill>
            </a:rPr>
            <a:t>E-mail: magda.sykorovoa</a:t>
          </a:r>
          <a:r>
            <a:rPr lang="cs-CZ" sz="21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@</a:t>
          </a:r>
          <a:r>
            <a:rPr lang="cs-CZ" sz="2100" kern="1200" dirty="0">
              <a:solidFill>
                <a:schemeClr val="bg1"/>
              </a:solidFill>
            </a:rPr>
            <a:t>crr.cz</a:t>
          </a:r>
          <a:endParaRPr lang="cs-CZ" sz="2100" kern="1200" baseline="0" dirty="0">
            <a:solidFill>
              <a:schemeClr val="bg1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bg1"/>
              </a:solidFill>
            </a:rPr>
            <a:t>Mobil: </a:t>
          </a:r>
          <a:r>
            <a:rPr lang="cs-CZ" sz="2100" b="0" i="0" kern="1200" dirty="0"/>
            <a:t>731 604 584</a:t>
          </a:r>
          <a:endParaRPr lang="cs-CZ" sz="2100" kern="1200" dirty="0">
            <a:solidFill>
              <a:schemeClr val="bg1"/>
            </a:solidFill>
          </a:endParaRPr>
        </a:p>
      </dsp:txBody>
      <dsp:txXfrm>
        <a:off x="52276" y="52276"/>
        <a:ext cx="7309248" cy="1680265"/>
      </dsp:txXfrm>
    </dsp:sp>
    <dsp:sp modelId="{012C52F3-22EA-4C63-9D11-BA4EB08F93EE}">
      <dsp:nvSpPr>
        <dsp:cNvPr id="0" name=""/>
        <dsp:cNvSpPr/>
      </dsp:nvSpPr>
      <dsp:spPr>
        <a:xfrm>
          <a:off x="2477131" y="1983537"/>
          <a:ext cx="2413487" cy="178481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 dirty="0"/>
            <a:t>oddělení hodnocení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 dirty="0"/>
            <a:t> a kontroly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 dirty="0"/>
            <a:t>Mgr. Ondřej Haidlmaier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dirty="0"/>
        </a:p>
      </dsp:txBody>
      <dsp:txXfrm>
        <a:off x="2529407" y="2035813"/>
        <a:ext cx="2308935" cy="1680265"/>
      </dsp:txXfrm>
    </dsp:sp>
    <dsp:sp modelId="{BFE87D24-6D61-4097-A3F3-47C46C775F81}">
      <dsp:nvSpPr>
        <dsp:cNvPr id="0" name=""/>
        <dsp:cNvSpPr/>
      </dsp:nvSpPr>
      <dsp:spPr>
        <a:xfrm>
          <a:off x="5024350" y="1983537"/>
          <a:ext cx="2325034" cy="178481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oddělení realizace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Ing. Hana Vačkářová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</dsp:txBody>
      <dsp:txXfrm>
        <a:off x="5076626" y="2035813"/>
        <a:ext cx="2220482" cy="1680265"/>
      </dsp:txXfrm>
    </dsp:sp>
    <dsp:sp modelId="{260C4129-C089-4B45-9896-9E1D1C757862}">
      <dsp:nvSpPr>
        <dsp:cNvPr id="0" name=""/>
        <dsp:cNvSpPr/>
      </dsp:nvSpPr>
      <dsp:spPr>
        <a:xfrm>
          <a:off x="2" y="1983537"/>
          <a:ext cx="2286798" cy="1784817"/>
        </a:xfrm>
        <a:prstGeom prst="roundRect">
          <a:avLst>
            <a:gd name="adj" fmla="val 10000"/>
          </a:avLst>
        </a:prstGeom>
        <a:solidFill>
          <a:srgbClr val="4F81BD"/>
        </a:solidFill>
        <a:ln w="381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Vedoucí oddělení administrace veřejných zakázek HK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Mgr. Lukáš Holub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 lukas.holub@crr.cz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703 186 838</a:t>
          </a:r>
          <a:endParaRPr lang="cs-CZ" sz="1400" b="0" kern="1200" dirty="0"/>
        </a:p>
      </dsp:txBody>
      <dsp:txXfrm>
        <a:off x="52278" y="2035813"/>
        <a:ext cx="2182246" cy="168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informování Centra o jakýchkoli změnách v realizaci VZ a realizaci projektu</a:t>
            </a: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Informovat, že s největší pravděpodobností nebudeme moci poskytovat on-line kontroly VZ + nabídnout v případě disponibilních kapacit konzultace 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Důrazně upozornit, aby 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NEČEKALI s vyhlášením VZ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5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8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1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Čeká nás v roce 2024 více než 500 ŽOP a okolo 1500 dodatků 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nebude předloženo v čas, bude muset být kráceno, IROP je 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přezávazkovaný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9 MLD. Kč, což znamená, že je pod rozhodnutím více prostředků než má program – kryto státním rozpočtem a očekává se snížení prostřednictvím úspor, nebo…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 na 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VČASNÉ vyhlášení VŘ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 na 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VČASNÉ a POSTUPNÉ předkládání dokumentace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(nejpozději do 3.Q 2023, abychom stihli zkontrolovat. 1.Q 2024 si chceme nechat na kontrolu dodatků)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1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 na „uspořádání“ zakázek – 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vést realizaci VZ k úspěšnému zakončení, negenerovat zbytečně dodatky + dát doporučení co dělat proto, aby nebyly dodatky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Vysvětlit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 nám způsobuje nárazové předkládání dokumentace (nebo na poslední chvíli) a množství dodatků 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 se může stát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0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Důrazný apel na 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AKTUALIZACI modulu zakázek v MS 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(odstranit VZ, které nebudou realizovat; doplnit ty, které tam ještě nejsou)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projekt/verejne-zakazky-v-projektech-irop-pohledem-centr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ostatni/doporucene/caste-dotazy/obecn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927335"/>
            <a:ext cx="7621822" cy="32083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ZAKÁZKY TOUR</a:t>
            </a:r>
          </a:p>
          <a:p>
            <a:pPr algn="ctr"/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zakázky z pohledu kontrolní praxe IROP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79228" y="5577122"/>
            <a:ext cx="6524625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11.4.2023 Karlovy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D632FF-1EE0-44FB-A0CC-2C8B3C695014}"/>
              </a:ext>
            </a:extLst>
          </p:cNvPr>
          <p:cNvSpPr txBox="1"/>
          <p:nvPr/>
        </p:nvSpPr>
        <p:spPr>
          <a:xfrm>
            <a:off x="1248489" y="557841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Centra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4B77E9-214F-40F0-92FB-FD476AAF2F76}"/>
              </a:ext>
            </a:extLst>
          </p:cNvPr>
          <p:cNvSpPr txBox="1"/>
          <p:nvPr/>
        </p:nvSpPr>
        <p:spPr>
          <a:xfrm>
            <a:off x="557867" y="2017464"/>
            <a:ext cx="80282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Konzultujte v dostatečném předstihu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Komunikujte s manažerem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Využívejte konzultační servis Centra (ks.crr.cz)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Nenechávejte dokládání dokumentů na poslední chvíli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Sledujte stránky Centra, kde jsou vždy aktuální a platné informace</a:t>
            </a:r>
          </a:p>
          <a:p>
            <a:pPr lvl="1"/>
            <a:r>
              <a:rPr lang="cs-CZ" sz="2000" i="1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1400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https://www.crr.cz/irop/projekt/verejne-zakazky-v-projektech-irop-pohledem-centra/ 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44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2645" y="1525679"/>
            <a:ext cx="7571311" cy="483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base"/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Zjednodušené metody vykazování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 - paušál (nepřímé náklady)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Výdaje typu studie proveditelnosti, administrace VŘ, TDI, BOZP, AD, projektová dokumentace apod.</a:t>
            </a: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Proplácení bez kontroly dokladů do výše stanoveného procenta z celkových </a:t>
            </a:r>
            <a:r>
              <a:rPr lang="cs-CZ" sz="1400" b="1" dirty="0">
                <a:solidFill>
                  <a:schemeClr val="bg1"/>
                </a:solidFill>
              </a:rPr>
              <a:t>přímých</a:t>
            </a:r>
            <a:r>
              <a:rPr lang="cs-CZ" sz="1400" dirty="0">
                <a:solidFill>
                  <a:schemeClr val="bg1"/>
                </a:solidFill>
              </a:rPr>
              <a:t> způsobilých výdajů projektu ve výši 7% (výše se může lišit dle výzvy; bude stanoveno ve SP)</a:t>
            </a:r>
          </a:p>
          <a:p>
            <a:pPr lvl="2" fontAlgn="base"/>
            <a:endParaRPr lang="cs-CZ" sz="1400" dirty="0">
              <a:solidFill>
                <a:schemeClr val="bg1"/>
              </a:solidFill>
            </a:endParaRPr>
          </a:p>
          <a:p>
            <a:pPr lvl="1" fontAlgn="base"/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Vzorkování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085850" lvl="2" indent="-171450" fontAlgn="base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Kontrola žádostí o platbu a zakázek → dle stanoveného vzorku</a:t>
            </a:r>
          </a:p>
          <a:p>
            <a:pPr marL="1085850" lvl="2" indent="-171450" fontAlgn="base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Kontrola VZ probíhá na základě stanového vzorku dle rizikovosti  </a:t>
            </a:r>
          </a:p>
          <a:p>
            <a:pPr fontAlgn="base"/>
            <a:endParaRPr lang="cs-CZ" b="1" dirty="0">
              <a:solidFill>
                <a:schemeClr val="bg1"/>
              </a:solidFill>
            </a:endParaRPr>
          </a:p>
          <a:p>
            <a:pPr lvl="1" fontAlgn="base"/>
            <a:r>
              <a:rPr lang="cs-CZ" sz="1600" b="1" dirty="0">
                <a:solidFill>
                  <a:schemeClr val="bg1"/>
                </a:solidFill>
              </a:rPr>
              <a:t>Samostatný modul VZ​</a:t>
            </a: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Na jednu VZ je možné navázat více projektů, tj. údaje k VZ vyplňuje a dokumentaci dokládá příjemce pouze jednou, a to i napříč jednotlivými OP</a:t>
            </a:r>
          </a:p>
          <a:p>
            <a:pPr marL="1085850" lvl="2" indent="-171450" fontAlgn="base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Lze určit, kteří uživatelé mají k zakázce právo editora a kteří čtenáře</a:t>
            </a:r>
          </a:p>
          <a:p>
            <a:pPr marL="1085850" lvl="2" indent="-171450" fontAlgn="base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Komunikace ve vztahu k doložení dokumentace k VZ bude vedena prostřednictvím těchto osob</a:t>
            </a:r>
            <a:endParaRPr lang="en-US" sz="1400" dirty="0">
              <a:solidFill>
                <a:schemeClr val="bg1"/>
              </a:solidFill>
            </a:endParaRP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</a:endParaRPr>
          </a:p>
          <a:p>
            <a:pPr lvl="2" fontAlgn="base"/>
            <a:endParaRPr lang="cs-CZ" sz="1050" dirty="0">
              <a:solidFill>
                <a:schemeClr val="bg1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56D879-EB77-4E59-8C02-D10EB7DD9398}"/>
              </a:ext>
            </a:extLst>
          </p:cNvPr>
          <p:cNvSpPr txBox="1"/>
          <p:nvPr/>
        </p:nvSpPr>
        <p:spPr>
          <a:xfrm>
            <a:off x="502645" y="481243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cs-CZ" sz="32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Novinky v IROP 2021-2027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24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933821-A5DA-7140-8831-7E4D84AA8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7" y="650497"/>
            <a:ext cx="7821847" cy="49785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09:30 – 10:00	</a:t>
            </a:r>
            <a:r>
              <a:rPr lang="cs-CZ" sz="1600" dirty="0">
                <a:solidFill>
                  <a:schemeClr val="bg1"/>
                </a:solidFill>
              </a:rPr>
              <a:t>Registrace účastníků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10:00 – 10:10	Úvodní slovo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10:10 – 10:30	Podpora příjemců v závěru IROP 2014 - 2020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10:30 – 11:45</a:t>
            </a:r>
            <a:r>
              <a:rPr lang="cs-CZ" sz="1600" dirty="0">
                <a:solidFill>
                  <a:schemeClr val="bg1"/>
                </a:solidFill>
              </a:rPr>
              <a:t>	</a:t>
            </a:r>
            <a:r>
              <a:rPr lang="pl-PL" sz="1600" dirty="0">
                <a:solidFill>
                  <a:schemeClr val="bg1"/>
                </a:solidFill>
              </a:rPr>
              <a:t>Kontrola veřejných zakázek v projektech IROP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11:45 – 12:00	Přestávka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12:00 – 13:00 	</a:t>
            </a:r>
            <a:r>
              <a:rPr lang="cs-CZ" sz="1600" dirty="0">
                <a:solidFill>
                  <a:schemeClr val="bg1"/>
                </a:solidFill>
              </a:rPr>
              <a:t>Realita dnešní doby – změna závazku smluv dle ZZVZ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1"/>
                </a:solidFill>
              </a:rPr>
              <a:t>13:00 – 14:00  Dotazy, individuální konzultace</a:t>
            </a:r>
          </a:p>
        </p:txBody>
      </p:sp>
    </p:spTree>
    <p:extLst>
      <p:ext uri="{BB962C8B-B14F-4D97-AF65-F5344CB8AC3E}">
        <p14:creationId xmlns:p14="http://schemas.microsoft.com/office/powerpoint/2010/main" val="335361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98688"/>
            <a:ext cx="8138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Centrum pro regionální rozvoj České republiky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695593" y="1885631"/>
            <a:ext cx="8012179" cy="371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Máme </a:t>
            </a:r>
            <a:r>
              <a:rPr lang="pt-BR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25let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ou</a:t>
            </a:r>
            <a:r>
              <a:rPr lang="pt-BR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zkušenost</a:t>
            </a: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 administrací 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kontrolou projektů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Máme pobočky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ve 13 krajských městech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České republiky</a:t>
            </a:r>
          </a:p>
          <a:p>
            <a:pPr marL="285750" indent="-285750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Disponujeme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specializovanými odborníky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na všech krajských pracovištích</a:t>
            </a:r>
          </a:p>
          <a:p>
            <a:pPr marL="285750" indent="-285750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Etablovali jsme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odborná pracoviště pro administraci veřejných zakázek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v IROP</a:t>
            </a:r>
          </a:p>
          <a:p>
            <a:pPr fontAlgn="base"/>
            <a:endParaRPr 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 počátku své historie Centrum administrovalo programy za 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více než 200 mld. Kč 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(7,35 mld. EUR) a přispělo k realizaci 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více než 25 tisíc projektů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 aktuálním programovém období 2021 – 2027 je Centrum 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jediným zprostředkujícím subjektem 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 IROP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Vůči svým klientům jsme maximálně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otevření, féroví a spolehliví</a:t>
            </a: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6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04BC26F-70A2-4FB9-8F0C-65BC08A45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86" t="18889" r="31743" b="13751"/>
          <a:stretch/>
        </p:blipFill>
        <p:spPr>
          <a:xfrm>
            <a:off x="424751" y="360725"/>
            <a:ext cx="8294498" cy="57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98688"/>
            <a:ext cx="813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Územní odbor IROP pro Plzeňský kraj</a:t>
            </a:r>
            <a:endParaRPr lang="cs-CZ" sz="28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773506" y="1549687"/>
            <a:ext cx="8012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bg1"/>
                </a:solidFill>
              </a:rPr>
              <a:t>Adresa</a:t>
            </a:r>
            <a:r>
              <a:rPr lang="cs-CZ" dirty="0">
                <a:solidFill>
                  <a:schemeClr val="bg1"/>
                </a:solidFill>
              </a:rPr>
              <a:t>: </a:t>
            </a:r>
            <a:r>
              <a:rPr lang="pl-PL" b="0" i="0" dirty="0">
                <a:solidFill>
                  <a:schemeClr val="bg1"/>
                </a:solidFill>
                <a:effectLst/>
              </a:rPr>
              <a:t>17. listopadu 1926/1, 301 00 Plzeň</a:t>
            </a:r>
            <a:endParaRPr lang="cs-CZ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BDB316-E8D2-49D6-9E02-C29BB18B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838235"/>
              </p:ext>
            </p:extLst>
          </p:nvPr>
        </p:nvGraphicFramePr>
        <p:xfrm>
          <a:off x="656468" y="2137493"/>
          <a:ext cx="7422130" cy="376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89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240426" y="1922274"/>
            <a:ext cx="8057267" cy="288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Zbývá proplatit 1/3 alokace IROP 1 – cca 52 mld. Kč</a:t>
            </a: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Zejména jde o projekty (a veřejné zakázky) v REACT EU, které mají termín realizace až do 31.12.2023</a:t>
            </a: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 rámci schválení Žádosti o platbu ze strany Centra je závazný termín </a:t>
            </a:r>
            <a:r>
              <a:rPr lang="cs-CZ" sz="2000" u="sng" dirty="0">
                <a:solidFill>
                  <a:schemeClr val="bg1"/>
                </a:solidFill>
              </a:rPr>
              <a:t>konec března 2024</a:t>
            </a:r>
          </a:p>
          <a:p>
            <a:pPr lvl="2" fontAlgn="base"/>
            <a:endParaRPr lang="cs-CZ" sz="1400" dirty="0">
              <a:solidFill>
                <a:schemeClr val="bg1"/>
              </a:solidFill>
            </a:endParaRPr>
          </a:p>
          <a:p>
            <a:pPr lvl="2" fontAlgn="base"/>
            <a:endParaRPr lang="cs-CZ" sz="1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85A521-FA31-4366-8F08-F17007FAD0BE}"/>
              </a:ext>
            </a:extLst>
          </p:cNvPr>
          <p:cNvSpPr txBox="1"/>
          <p:nvPr/>
        </p:nvSpPr>
        <p:spPr>
          <a:xfrm>
            <a:off x="502646" y="566947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cs-CZ" sz="32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Ukončování programu IROP 2014-2020 </a:t>
            </a:r>
          </a:p>
        </p:txBody>
      </p:sp>
    </p:spTree>
    <p:extLst>
      <p:ext uri="{BB962C8B-B14F-4D97-AF65-F5344CB8AC3E}">
        <p14:creationId xmlns:p14="http://schemas.microsoft.com/office/powerpoint/2010/main" val="352377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2646" y="1459339"/>
            <a:ext cx="8329627" cy="387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2000" u="sng" dirty="0">
                <a:solidFill>
                  <a:schemeClr val="bg1"/>
                </a:solidFill>
              </a:rPr>
              <a:t>Ze strany příjemců je potřeba zajistit maximální součinnost</a:t>
            </a:r>
          </a:p>
          <a:p>
            <a:pPr lvl="2" fontAlgn="base"/>
            <a:endParaRPr lang="cs-CZ" sz="1400" u="sng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Předkládání dokumentace 1.-3. fáze </a:t>
            </a:r>
            <a:r>
              <a:rPr lang="cs-CZ" b="1" dirty="0">
                <a:solidFill>
                  <a:schemeClr val="bg1"/>
                </a:solidFill>
              </a:rPr>
              <a:t>neprodleně</a:t>
            </a:r>
            <a:r>
              <a:rPr lang="cs-CZ" dirty="0">
                <a:solidFill>
                  <a:schemeClr val="bg1"/>
                </a:solidFill>
              </a:rPr>
              <a:t> po podpisu Smlouvy o dílo – týká se také VZMR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Předkládání dodatků </a:t>
            </a:r>
            <a:r>
              <a:rPr lang="cs-CZ" b="1" dirty="0">
                <a:solidFill>
                  <a:schemeClr val="bg1"/>
                </a:solidFill>
              </a:rPr>
              <a:t>ihned</a:t>
            </a:r>
            <a:r>
              <a:rPr lang="cs-CZ" dirty="0">
                <a:solidFill>
                  <a:schemeClr val="bg1"/>
                </a:solidFill>
              </a:rPr>
              <a:t> po jejich podpisu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Dokumentaci předkládat úplnou, logicky uspořádanou</a:t>
            </a:r>
          </a:p>
          <a:p>
            <a:pPr lvl="3" fontAlgn="base"/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sz="1600" i="1" dirty="0">
                <a:solidFill>
                  <a:schemeClr val="bg1"/>
                </a:solidFill>
              </a:rPr>
              <a:t>(viz kapitola 5 Obecných pravidel pro žadatele a příjemce)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Speciální pozornost zaměřit na předkládané stavební rozpočty, rozpočty musí být ve vhodném formátu a odpovídajícím rozsahu</a:t>
            </a:r>
          </a:p>
          <a:p>
            <a:pPr lvl="3" fontAlgn="base"/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(</a:t>
            </a:r>
            <a:r>
              <a:rPr lang="cs-CZ" sz="1600" i="1" dirty="0">
                <a:solidFill>
                  <a:schemeClr val="bg1"/>
                </a:solidFill>
              </a:rPr>
              <a:t>viz kapitola 6 Obecných pravidel pro žadatele a příjemce</a:t>
            </a:r>
            <a:r>
              <a:rPr lang="cs-CZ" sz="16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85A521-FA31-4366-8F08-F17007FAD0BE}"/>
              </a:ext>
            </a:extLst>
          </p:cNvPr>
          <p:cNvSpPr txBox="1"/>
          <p:nvPr/>
        </p:nvSpPr>
        <p:spPr>
          <a:xfrm>
            <a:off x="584087" y="382121"/>
            <a:ext cx="8138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cs-CZ" sz="28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Součinnost Centra a příjemců ke zdárnému ukončení programu IROP 2014-2020 </a:t>
            </a:r>
          </a:p>
        </p:txBody>
      </p:sp>
    </p:spTree>
    <p:extLst>
      <p:ext uri="{BB962C8B-B14F-4D97-AF65-F5344CB8AC3E}">
        <p14:creationId xmlns:p14="http://schemas.microsoft.com/office/powerpoint/2010/main" val="139395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2646" y="1459339"/>
            <a:ext cx="8329627" cy="3936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2000" u="sng" dirty="0">
                <a:solidFill>
                  <a:schemeClr val="bg1"/>
                </a:solidFill>
              </a:rPr>
              <a:t>Ze strany příjemců je potřeba zajistit maximální součinnost</a:t>
            </a:r>
          </a:p>
          <a:p>
            <a:pPr lvl="2" fontAlgn="base"/>
            <a:endParaRPr lang="cs-CZ" u="sng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Konzultovat případné dotazy dopředu </a:t>
            </a:r>
            <a:r>
              <a:rPr lang="cs-CZ" dirty="0">
                <a:solidFill>
                  <a:schemeClr val="bg1"/>
                </a:solidFill>
              </a:rPr>
              <a:t>s manažerem projektu případně kontrolorem veřejných zakázek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Informovat manažera projektu, že byla zakázka splněna a nebude již uzavírán žádný další dodatek – </a:t>
            </a:r>
            <a:r>
              <a:rPr lang="cs-CZ" b="1" u="sng" dirty="0">
                <a:solidFill>
                  <a:schemeClr val="bg1"/>
                </a:solidFill>
              </a:rPr>
              <a:t>umožnění kontroly zakázky v předstihu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Jakýkoliv i potencionální problém s včasnou realizací projektu </a:t>
            </a:r>
            <a:r>
              <a:rPr lang="cs-CZ" b="1" u="sng" dirty="0">
                <a:solidFill>
                  <a:schemeClr val="bg1"/>
                </a:solidFill>
              </a:rPr>
              <a:t>konzultovat</a:t>
            </a:r>
            <a:r>
              <a:rPr lang="cs-CZ" dirty="0">
                <a:solidFill>
                  <a:schemeClr val="bg1"/>
                </a:solidFill>
              </a:rPr>
              <a:t> s manažerem projektu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Průběžná a úplná </a:t>
            </a:r>
            <a:r>
              <a:rPr lang="cs-CZ" b="1" u="sng" dirty="0">
                <a:solidFill>
                  <a:schemeClr val="bg1"/>
                </a:solidFill>
              </a:rPr>
              <a:t>aktualizace modulu VZ </a:t>
            </a: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85A521-FA31-4366-8F08-F17007FAD0BE}"/>
              </a:ext>
            </a:extLst>
          </p:cNvPr>
          <p:cNvSpPr txBox="1"/>
          <p:nvPr/>
        </p:nvSpPr>
        <p:spPr>
          <a:xfrm>
            <a:off x="584087" y="382121"/>
            <a:ext cx="8138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cs-CZ" sz="28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Součinnost Centra a příjemců ke zdárnému ukončení programu IROP 2014-2020 </a:t>
            </a:r>
          </a:p>
        </p:txBody>
      </p:sp>
    </p:spTree>
    <p:extLst>
      <p:ext uri="{BB962C8B-B14F-4D97-AF65-F5344CB8AC3E}">
        <p14:creationId xmlns:p14="http://schemas.microsoft.com/office/powerpoint/2010/main" val="260269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D632FF-1EE0-44FB-A0CC-2C8B3C695014}"/>
              </a:ext>
            </a:extLst>
          </p:cNvPr>
          <p:cNvSpPr txBox="1"/>
          <p:nvPr/>
        </p:nvSpPr>
        <p:spPr>
          <a:xfrm>
            <a:off x="1248489" y="557841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Centra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4B77E9-214F-40F0-92FB-FD476AAF2F76}"/>
              </a:ext>
            </a:extLst>
          </p:cNvPr>
          <p:cNvSpPr txBox="1"/>
          <p:nvPr/>
        </p:nvSpPr>
        <p:spPr>
          <a:xfrm>
            <a:off x="392497" y="1852094"/>
            <a:ext cx="802826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Postupné neposkytování on-line kontrol z důvodu kapacity → možnost dílčích konzultací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 rámci zaslaného stanoviska k VZ nepůjde podat námitky, tyto půjde uplatnit až proti tzv. Informaci o krácení (IOK)  vydanému po schválení Žádosti o platbu</a:t>
            </a:r>
            <a:endParaRPr lang="cs-CZ" sz="200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Příprava/zajištění kapacit pro kontrolu VZ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u projektů, jejichž realizace je ohrožena nedokončením včas (</a:t>
            </a:r>
            <a:r>
              <a:rPr lang="cs-CZ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https://irop.mmr.cz/cs/</a:t>
            </a:r>
            <a:r>
              <a:rPr lang="cs-CZ" i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ostatni</a:t>
            </a:r>
            <a:r>
              <a:rPr lang="cs-CZ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i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doporucene</a:t>
            </a:r>
            <a:r>
              <a:rPr lang="cs-CZ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i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caste</a:t>
            </a:r>
            <a:r>
              <a:rPr lang="cs-CZ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-dotazy/</a:t>
            </a:r>
            <a:r>
              <a:rPr lang="cs-CZ" i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obecne</a:t>
            </a:r>
            <a:r>
              <a:rPr lang="cs-CZ" sz="24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VZÁJEMNÁ SPOLUPRÁCE, abychom to zvládli 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083741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9D6BE74E4BEF45997F71ACD4C5DBA5" ma:contentTypeVersion="8" ma:contentTypeDescription="Vytvoří nový dokument" ma:contentTypeScope="" ma:versionID="bb06bcfd02584e2d32150fe30c89f20d">
  <xsd:schema xmlns:xsd="http://www.w3.org/2001/XMLSchema" xmlns:xs="http://www.w3.org/2001/XMLSchema" xmlns:p="http://schemas.microsoft.com/office/2006/metadata/properties" xmlns:ns2="573699da-9848-4198-85e5-a5ed1162f14f" targetNamespace="http://schemas.microsoft.com/office/2006/metadata/properties" ma:root="true" ma:fieldsID="2b0a82e96294e166aa64e9d9be591cea" ns2:_="">
    <xsd:import namespace="573699da-9848-4198-85e5-a5ed1162f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699da-9848-4198-85e5-a5ed1162f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AAB589-C19A-4C35-A7B2-380103E40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699da-9848-4198-85e5-a5ed1162f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27CCA7-C63B-4E56-9F06-A4452E1093FD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573699da-9848-4198-85e5-a5ed1162f14f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4F869B-CE0F-4CA7-A02A-1D09F771C7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3083</TotalTime>
  <Words>962</Words>
  <Application>Microsoft Office PowerPoint</Application>
  <PresentationFormat>Předvádění na obrazovce (4:3)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Míšková Marie</cp:lastModifiedBy>
  <cp:revision>388</cp:revision>
  <cp:lastPrinted>2023-03-21T08:06:40Z</cp:lastPrinted>
  <dcterms:created xsi:type="dcterms:W3CDTF">2021-01-13T14:58:16Z</dcterms:created>
  <dcterms:modified xsi:type="dcterms:W3CDTF">2023-03-21T08:17:43Z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0x010100499D6BE74E4BEF45997F71ACD4C5DBA5</vt:lpwstr>
  </property>
</Properties>
</file>